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83" r:id="rId2"/>
    <p:sldId id="761" r:id="rId3"/>
    <p:sldId id="596" r:id="rId4"/>
    <p:sldId id="595" r:id="rId5"/>
    <p:sldId id="634" r:id="rId6"/>
    <p:sldId id="635" r:id="rId7"/>
    <p:sldId id="636" r:id="rId8"/>
    <p:sldId id="639" r:id="rId9"/>
    <p:sldId id="637" r:id="rId10"/>
    <p:sldId id="640" r:id="rId11"/>
    <p:sldId id="638" r:id="rId12"/>
    <p:sldId id="642" r:id="rId13"/>
    <p:sldId id="644" r:id="rId14"/>
    <p:sldId id="646" r:id="rId15"/>
    <p:sldId id="647" r:id="rId16"/>
    <p:sldId id="648" r:id="rId17"/>
    <p:sldId id="650" r:id="rId18"/>
    <p:sldId id="652" r:id="rId19"/>
    <p:sldId id="655" r:id="rId20"/>
    <p:sldId id="649" r:id="rId21"/>
    <p:sldId id="653" r:id="rId22"/>
    <p:sldId id="656" r:id="rId23"/>
    <p:sldId id="657" r:id="rId24"/>
    <p:sldId id="658" r:id="rId25"/>
    <p:sldId id="600" r:id="rId26"/>
    <p:sldId id="659" r:id="rId27"/>
    <p:sldId id="660" r:id="rId28"/>
    <p:sldId id="661" r:id="rId29"/>
    <p:sldId id="613" r:id="rId30"/>
    <p:sldId id="662" r:id="rId31"/>
    <p:sldId id="663" r:id="rId32"/>
    <p:sldId id="664" r:id="rId33"/>
    <p:sldId id="666" r:id="rId34"/>
    <p:sldId id="621" r:id="rId35"/>
    <p:sldId id="622" r:id="rId36"/>
    <p:sldId id="665" r:id="rId37"/>
    <p:sldId id="623" r:id="rId38"/>
    <p:sldId id="625" r:id="rId39"/>
    <p:sldId id="627" r:id="rId40"/>
    <p:sldId id="629" r:id="rId41"/>
    <p:sldId id="630" r:id="rId42"/>
    <p:sldId id="633" r:id="rId43"/>
    <p:sldId id="5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31" autoAdjust="0"/>
    <p:restoredTop sz="86315" autoAdjust="0"/>
  </p:normalViewPr>
  <p:slideViewPr>
    <p:cSldViewPr snapToGrid="0">
      <p:cViewPr varScale="1">
        <p:scale>
          <a:sx n="92" d="100"/>
          <a:sy n="92" d="100"/>
        </p:scale>
        <p:origin x="450" y="78"/>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11</a:t>
            </a:fld>
            <a:endParaRPr lang="en-GB"/>
          </a:p>
        </p:txBody>
      </p:sp>
    </p:spTree>
    <p:extLst>
      <p:ext uri="{BB962C8B-B14F-4D97-AF65-F5344CB8AC3E}">
        <p14:creationId xmlns:p14="http://schemas.microsoft.com/office/powerpoint/2010/main" val="216920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12</a:t>
            </a:fld>
            <a:endParaRPr lang="en-GB"/>
          </a:p>
        </p:txBody>
      </p:sp>
    </p:spTree>
    <p:extLst>
      <p:ext uri="{BB962C8B-B14F-4D97-AF65-F5344CB8AC3E}">
        <p14:creationId xmlns:p14="http://schemas.microsoft.com/office/powerpoint/2010/main" val="327172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13</a:t>
            </a:fld>
            <a:endParaRPr lang="en-GB"/>
          </a:p>
        </p:txBody>
      </p:sp>
    </p:spTree>
    <p:extLst>
      <p:ext uri="{BB962C8B-B14F-4D97-AF65-F5344CB8AC3E}">
        <p14:creationId xmlns:p14="http://schemas.microsoft.com/office/powerpoint/2010/main" val="12388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14</a:t>
            </a:fld>
            <a:endParaRPr lang="en-GB"/>
          </a:p>
        </p:txBody>
      </p:sp>
    </p:spTree>
    <p:extLst>
      <p:ext uri="{BB962C8B-B14F-4D97-AF65-F5344CB8AC3E}">
        <p14:creationId xmlns:p14="http://schemas.microsoft.com/office/powerpoint/2010/main" val="1001219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15</a:t>
            </a:fld>
            <a:endParaRPr lang="en-GB"/>
          </a:p>
        </p:txBody>
      </p:sp>
    </p:spTree>
    <p:extLst>
      <p:ext uri="{BB962C8B-B14F-4D97-AF65-F5344CB8AC3E}">
        <p14:creationId xmlns:p14="http://schemas.microsoft.com/office/powerpoint/2010/main" val="185722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16</a:t>
            </a:fld>
            <a:endParaRPr lang="en-GB"/>
          </a:p>
        </p:txBody>
      </p:sp>
    </p:spTree>
    <p:extLst>
      <p:ext uri="{BB962C8B-B14F-4D97-AF65-F5344CB8AC3E}">
        <p14:creationId xmlns:p14="http://schemas.microsoft.com/office/powerpoint/2010/main" val="2466289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17</a:t>
            </a:fld>
            <a:endParaRPr lang="en-GB"/>
          </a:p>
        </p:txBody>
      </p:sp>
    </p:spTree>
    <p:extLst>
      <p:ext uri="{BB962C8B-B14F-4D97-AF65-F5344CB8AC3E}">
        <p14:creationId xmlns:p14="http://schemas.microsoft.com/office/powerpoint/2010/main" val="3754441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18</a:t>
            </a:fld>
            <a:endParaRPr lang="en-GB"/>
          </a:p>
        </p:txBody>
      </p:sp>
    </p:spTree>
    <p:extLst>
      <p:ext uri="{BB962C8B-B14F-4D97-AF65-F5344CB8AC3E}">
        <p14:creationId xmlns:p14="http://schemas.microsoft.com/office/powerpoint/2010/main" val="2671430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19</a:t>
            </a:fld>
            <a:endParaRPr lang="en-GB"/>
          </a:p>
        </p:txBody>
      </p:sp>
    </p:spTree>
    <p:extLst>
      <p:ext uri="{BB962C8B-B14F-4D97-AF65-F5344CB8AC3E}">
        <p14:creationId xmlns:p14="http://schemas.microsoft.com/office/powerpoint/2010/main" val="230762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20</a:t>
            </a:fld>
            <a:endParaRPr lang="en-GB"/>
          </a:p>
        </p:txBody>
      </p:sp>
    </p:spTree>
    <p:extLst>
      <p:ext uri="{BB962C8B-B14F-4D97-AF65-F5344CB8AC3E}">
        <p14:creationId xmlns:p14="http://schemas.microsoft.com/office/powerpoint/2010/main" val="383394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21</a:t>
            </a:fld>
            <a:endParaRPr lang="en-GB"/>
          </a:p>
        </p:txBody>
      </p:sp>
    </p:spTree>
    <p:extLst>
      <p:ext uri="{BB962C8B-B14F-4D97-AF65-F5344CB8AC3E}">
        <p14:creationId xmlns:p14="http://schemas.microsoft.com/office/powerpoint/2010/main" val="3793015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22</a:t>
            </a:fld>
            <a:endParaRPr lang="en-GB"/>
          </a:p>
        </p:txBody>
      </p:sp>
    </p:spTree>
    <p:extLst>
      <p:ext uri="{BB962C8B-B14F-4D97-AF65-F5344CB8AC3E}">
        <p14:creationId xmlns:p14="http://schemas.microsoft.com/office/powerpoint/2010/main" val="3395510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23</a:t>
            </a:fld>
            <a:endParaRPr lang="en-GB"/>
          </a:p>
        </p:txBody>
      </p:sp>
    </p:spTree>
    <p:extLst>
      <p:ext uri="{BB962C8B-B14F-4D97-AF65-F5344CB8AC3E}">
        <p14:creationId xmlns:p14="http://schemas.microsoft.com/office/powerpoint/2010/main" val="2747941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24</a:t>
            </a:fld>
            <a:endParaRPr lang="en-GB"/>
          </a:p>
        </p:txBody>
      </p:sp>
    </p:spTree>
    <p:extLst>
      <p:ext uri="{BB962C8B-B14F-4D97-AF65-F5344CB8AC3E}">
        <p14:creationId xmlns:p14="http://schemas.microsoft.com/office/powerpoint/2010/main" val="2913141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25</a:t>
            </a:fld>
            <a:endParaRPr lang="en-GB"/>
          </a:p>
        </p:txBody>
      </p:sp>
    </p:spTree>
    <p:extLst>
      <p:ext uri="{BB962C8B-B14F-4D97-AF65-F5344CB8AC3E}">
        <p14:creationId xmlns:p14="http://schemas.microsoft.com/office/powerpoint/2010/main" val="3795900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26</a:t>
            </a:fld>
            <a:endParaRPr lang="en-GB"/>
          </a:p>
        </p:txBody>
      </p:sp>
    </p:spTree>
    <p:extLst>
      <p:ext uri="{BB962C8B-B14F-4D97-AF65-F5344CB8AC3E}">
        <p14:creationId xmlns:p14="http://schemas.microsoft.com/office/powerpoint/2010/main" val="2155239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27</a:t>
            </a:fld>
            <a:endParaRPr lang="en-GB"/>
          </a:p>
        </p:txBody>
      </p:sp>
    </p:spTree>
    <p:extLst>
      <p:ext uri="{BB962C8B-B14F-4D97-AF65-F5344CB8AC3E}">
        <p14:creationId xmlns:p14="http://schemas.microsoft.com/office/powerpoint/2010/main" val="772203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42</a:t>
            </a:fld>
            <a:endParaRPr lang="en-GB"/>
          </a:p>
        </p:txBody>
      </p:sp>
    </p:spTree>
    <p:extLst>
      <p:ext uri="{BB962C8B-B14F-4D97-AF65-F5344CB8AC3E}">
        <p14:creationId xmlns:p14="http://schemas.microsoft.com/office/powerpoint/2010/main" val="2892168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4</a:t>
            </a:fld>
            <a:endParaRPr lang="en-GB"/>
          </a:p>
        </p:txBody>
      </p:sp>
    </p:spTree>
    <p:extLst>
      <p:ext uri="{BB962C8B-B14F-4D97-AF65-F5344CB8AC3E}">
        <p14:creationId xmlns:p14="http://schemas.microsoft.com/office/powerpoint/2010/main" val="291144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5</a:t>
            </a:fld>
            <a:endParaRPr lang="en-GB"/>
          </a:p>
        </p:txBody>
      </p:sp>
    </p:spTree>
    <p:extLst>
      <p:ext uri="{BB962C8B-B14F-4D97-AF65-F5344CB8AC3E}">
        <p14:creationId xmlns:p14="http://schemas.microsoft.com/office/powerpoint/2010/main" val="2844682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6</a:t>
            </a:fld>
            <a:endParaRPr lang="en-GB"/>
          </a:p>
        </p:txBody>
      </p:sp>
    </p:spTree>
    <p:extLst>
      <p:ext uri="{BB962C8B-B14F-4D97-AF65-F5344CB8AC3E}">
        <p14:creationId xmlns:p14="http://schemas.microsoft.com/office/powerpoint/2010/main" val="494579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7</a:t>
            </a:fld>
            <a:endParaRPr lang="en-GB"/>
          </a:p>
        </p:txBody>
      </p:sp>
    </p:spTree>
    <p:extLst>
      <p:ext uri="{BB962C8B-B14F-4D97-AF65-F5344CB8AC3E}">
        <p14:creationId xmlns:p14="http://schemas.microsoft.com/office/powerpoint/2010/main" val="276247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8</a:t>
            </a:fld>
            <a:endParaRPr lang="en-GB"/>
          </a:p>
        </p:txBody>
      </p:sp>
    </p:spTree>
    <p:extLst>
      <p:ext uri="{BB962C8B-B14F-4D97-AF65-F5344CB8AC3E}">
        <p14:creationId xmlns:p14="http://schemas.microsoft.com/office/powerpoint/2010/main" val="2274364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9</a:t>
            </a:fld>
            <a:endParaRPr lang="en-GB"/>
          </a:p>
        </p:txBody>
      </p:sp>
    </p:spTree>
    <p:extLst>
      <p:ext uri="{BB962C8B-B14F-4D97-AF65-F5344CB8AC3E}">
        <p14:creationId xmlns:p14="http://schemas.microsoft.com/office/powerpoint/2010/main" val="2882444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10</a:t>
            </a:fld>
            <a:endParaRPr lang="en-GB"/>
          </a:p>
        </p:txBody>
      </p:sp>
    </p:spTree>
    <p:extLst>
      <p:ext uri="{BB962C8B-B14F-4D97-AF65-F5344CB8AC3E}">
        <p14:creationId xmlns:p14="http://schemas.microsoft.com/office/powerpoint/2010/main" val="121616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0774DDDE-D6C0-4EB0-964E-9F1335E21D1C}"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02</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476A244C-3A97-4E96-874E-B1173FA7810C}"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02</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39CA87C9-4754-45D3-A7BC-CC41626EF6BC}"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02</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14CC71B6-A22E-4D43-A7DB-468D7578C91D}"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02</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D21D880E-DEE7-43E2-A876-14BCC64CD9ED}"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02</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E4198EC9-C3B6-4924-BE97-0EAAAA806F22}"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02</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F2A62C0A-433C-4685-A601-685D4CC763B5}"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02</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90964260-8EAE-4CFE-B8F9-461FB3525139}"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A41A1AD9-9F30-45AC-8E79-DB1FABF99A3D}"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02</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59A62419-9CC9-45DD-A843-C6CC5249703E}"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02</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846EFC92-0EB2-4409-8F14-B91AB5A7FA71}"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02</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A3B39D-5A44-4624-8307-13770734581A}"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02</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notesSlide" Target="../notesSlides/notesSlide27.xml"/></Relationships>
</file>

<file path=ppt/slides/_rels/slide43.xml.rels><?xml version="1.0" encoding="UTF-8" standalone="yes"?>
<Relationships xmlns="http://schemas.openxmlformats.org/package/2006/relationships"><Relationship Id="rId3" Type="http://schemas.openxmlformats.org/officeDocument/2006/relationships/hyperlink" Target="https://commons.wikimedia.org/wiki/File:Basilica_di_San_Pietro_in_Vaticano_September_2015-1a.jpg" TargetMode="External"/><Relationship Id="rId2" Type="http://schemas.openxmlformats.org/officeDocument/2006/relationships/hyperlink" Target="https://commons.wikimedia.org/wiki/File:Canonization_2014-The_Canonization_of_Saint_John_XXIII_and_Saint_John_Paul_II_(14036966125).p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02</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a:t>
            </a:r>
            <a:r>
              <a:rPr lang="en-IE" sz="1100">
                <a:solidFill>
                  <a:schemeClr val="bg1">
                    <a:lumMod val="75000"/>
                  </a:schemeClr>
                </a:solidFill>
              </a:rPr>
              <a:t>updated 30 </a:t>
            </a:r>
            <a:r>
              <a:rPr lang="en-IE" sz="1100" dirty="0">
                <a:solidFill>
                  <a:schemeClr val="bg1">
                    <a:lumMod val="75000"/>
                  </a:schemeClr>
                </a:solidFill>
              </a:rPr>
              <a:t>November 2023</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Verbs</a:t>
            </a: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714378369"/>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mi-NZ" sz="2800" dirty="0"/>
                        <a:t>lij</a:t>
                      </a:r>
                      <a:r>
                        <a:rPr lang="mi-NZ" sz="2800" b="1" dirty="0"/>
                        <a:t>-</a:t>
                      </a:r>
                      <a:r>
                        <a:rPr lang="mi-NZ" sz="2800" dirty="0"/>
                        <a:t> ‘to be(come)’ &gt;</a:t>
                      </a:r>
                    </a:p>
                    <a:p>
                      <a:r>
                        <a:rPr lang="mi-NZ" sz="2800" dirty="0"/>
                        <a:t>lij</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-am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mi-NZ" sz="2800" dirty="0"/>
                        <a:t>lij</a:t>
                      </a:r>
                      <a:r>
                        <a:rPr lang="mi-NZ" sz="2800" b="1" dirty="0"/>
                        <a:t>a</a:t>
                      </a:r>
                      <a:r>
                        <a:rPr lang="mi-NZ" sz="2800" dirty="0"/>
                        <a:t>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lij</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230613915"/>
                  </a:ext>
                </a:extLst>
              </a:tr>
              <a:tr h="359625">
                <a:tc>
                  <a:txBody>
                    <a:bodyPr/>
                    <a:lstStyle/>
                    <a:p>
                      <a:r>
                        <a:rPr lang="mi-NZ" sz="2800" dirty="0"/>
                        <a:t>-eš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sz="2800" dirty="0" err="1"/>
                        <a:t>lij</a:t>
                      </a:r>
                      <a:r>
                        <a:rPr lang="en-GB" sz="2800" b="1" dirty="0" err="1"/>
                        <a:t>e</a:t>
                      </a:r>
                      <a:r>
                        <a:rPr lang="en-GB" sz="2800" dirty="0" err="1"/>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-ə̑na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lijə̑</a:t>
                      </a:r>
                      <a:r>
                        <a:rPr lang="en-GB" sz="2800" b="0" dirty="0" err="1"/>
                        <a:t>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-ə̑da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lijə̑d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l</a:t>
                      </a:r>
                      <a:r>
                        <a:rPr lang="mi-NZ" sz="2800" b="1" dirty="0"/>
                        <a:t>i</a:t>
                      </a:r>
                      <a:r>
                        <a:rPr lang="mi-NZ" sz="2800" dirty="0"/>
                        <a:t>jə̑t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1303753974"/>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II: </a:t>
                      </a:r>
                      <a:r>
                        <a:rPr lang="mi-NZ" sz="2800" dirty="0"/>
                        <a:t>kaj</a:t>
                      </a:r>
                      <a:r>
                        <a:rPr lang="mi-NZ" sz="2800" b="0" dirty="0"/>
                        <a:t>е-</a:t>
                      </a:r>
                      <a:r>
                        <a:rPr lang="mi-NZ" sz="2800" dirty="0"/>
                        <a:t> ‘to go’ &gt;</a:t>
                      </a:r>
                    </a:p>
                    <a:p>
                      <a:r>
                        <a:rPr lang="mi-NZ" sz="2800" dirty="0"/>
                        <a:t>kaj</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-em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GB" sz="2800" dirty="0" err="1"/>
                        <a:t>kaj</a:t>
                      </a:r>
                      <a:r>
                        <a:rPr lang="en-GB" sz="2800" b="1" dirty="0" err="1"/>
                        <a:t>e</a:t>
                      </a:r>
                      <a:r>
                        <a:rPr lang="en-GB" sz="2800" dirty="0" err="1"/>
                        <a:t>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mi-NZ" sz="2800" dirty="0"/>
                        <a:t>-et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kaj</a:t>
                      </a:r>
                      <a:r>
                        <a:rPr lang="en-GB" sz="2800" b="1" dirty="0" err="1"/>
                        <a:t>e</a:t>
                      </a:r>
                      <a:r>
                        <a:rPr lang="en-GB" sz="2800" dirty="0" err="1"/>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230613915"/>
                  </a:ext>
                </a:extLst>
              </a:tr>
              <a:tr h="359625">
                <a:tc>
                  <a:txBody>
                    <a:bodyPr/>
                    <a:lstStyle/>
                    <a:p>
                      <a:r>
                        <a:rPr lang="mi-NZ" sz="2800" dirty="0"/>
                        <a:t>-a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sz="2800" dirty="0"/>
                        <a:t>kaj</a:t>
                      </a:r>
                      <a:r>
                        <a:rPr lang="mi-NZ" sz="2800" b="1" dirty="0"/>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-ena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kajen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-eda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kajed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kaj</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
        <p:nvSpPr>
          <p:cNvPr id="7" name="TextBox 6">
            <a:extLst>
              <a:ext uri="{FF2B5EF4-FFF2-40B4-BE49-F238E27FC236}">
                <a16:creationId xmlns:a16="http://schemas.microsoft.com/office/drawing/2014/main" id="{A10B818D-E63E-484F-A8A2-C19A1190711E}"/>
              </a:ext>
            </a:extLst>
          </p:cNvPr>
          <p:cNvSpPr txBox="1"/>
          <p:nvPr/>
        </p:nvSpPr>
        <p:spPr>
          <a:xfrm>
            <a:off x="6981093" y="694023"/>
            <a:ext cx="437270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ctr">
              <a:buNone/>
            </a:pPr>
            <a:r>
              <a:rPr lang="de-AT" dirty="0">
                <a:latin typeface="Calibri" panose="020F0502020204030204" pitchFamily="34" charset="0"/>
                <a:ea typeface="PMingLiU" panose="02020500000000000000" pitchFamily="18" charset="-120"/>
                <a:cs typeface="Calibri" panose="020F0502020204030204" pitchFamily="34" charset="0"/>
              </a:rPr>
              <a:t>Present(-future) tense, indicative, affirmative</a:t>
            </a:r>
            <a:endParaRPr lang="de-AT" sz="1800" dirty="0">
              <a:latin typeface="Calibri" panose="020F0502020204030204" pitchFamily="34" charset="0"/>
              <a:ea typeface="PMingLiU"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3325895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Verbs</a:t>
            </a:r>
          </a:p>
          <a:p>
            <a:pPr marL="0" indent="0" algn="just">
              <a:spcBef>
                <a:spcPts val="1200"/>
              </a:spcBef>
              <a:buNone/>
            </a:pP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a:p>
            <a:pPr marL="742950" indent="-742950" algn="just">
              <a:spcBef>
                <a:spcPts val="1200"/>
              </a:spcBef>
              <a:buAutoNum type="arabicPeriod"/>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2871287319"/>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mi-NZ" sz="2800" dirty="0"/>
                        <a:t>шу- ‘to arrive’ &gt;</a:t>
                      </a:r>
                    </a:p>
                    <a:p>
                      <a:r>
                        <a:rPr lang="mi-NZ" sz="2800" dirty="0"/>
                        <a:t>шу</a:t>
                      </a:r>
                      <a:r>
                        <a:rPr lang="mi-NZ" sz="2800" b="1" dirty="0"/>
                        <a:t>а</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-ам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mi-NZ" sz="2800" dirty="0"/>
                        <a:t>шу</a:t>
                      </a:r>
                      <a:r>
                        <a:rPr lang="mi-NZ" sz="2800" b="1" dirty="0"/>
                        <a:t>а</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шу</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230613915"/>
                  </a:ext>
                </a:extLst>
              </a:tr>
              <a:tr h="359625">
                <a:tc>
                  <a:txBody>
                    <a:bodyPr/>
                    <a:lstStyle/>
                    <a:p>
                      <a:r>
                        <a:rPr lang="mi-NZ" sz="2800" dirty="0"/>
                        <a:t>-еш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sz="2800" dirty="0"/>
                        <a:t>шу</a:t>
                      </a:r>
                      <a:r>
                        <a:rPr lang="de-AT" sz="2800" b="1" dirty="0">
                          <a:solidFill>
                            <a:srgbClr val="FF0000"/>
                          </a:solidFill>
                        </a:rPr>
                        <a:t>э</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-ына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шуын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-ыда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шуыд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ш</a:t>
                      </a:r>
                      <a:r>
                        <a:rPr lang="mi-NZ" sz="2800" b="1" dirty="0"/>
                        <a:t>у</a:t>
                      </a:r>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2580933794"/>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II: </a:t>
                      </a:r>
                      <a:r>
                        <a:rPr lang="mi-NZ" sz="2800" dirty="0"/>
                        <a:t>пуо- ‘to give’ &gt;</a:t>
                      </a:r>
                    </a:p>
                    <a:p>
                      <a:r>
                        <a:rPr lang="mi-NZ" sz="2800" dirty="0"/>
                        <a:t>пу</a:t>
                      </a:r>
                      <a:r>
                        <a:rPr lang="mi-NZ" sz="2800" b="1" dirty="0"/>
                        <a:t>а</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-ем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mi-NZ" sz="2800" dirty="0"/>
                        <a:t>пу</a:t>
                      </a:r>
                      <a:r>
                        <a:rPr lang="mi-NZ" sz="2800" b="1" dirty="0">
                          <a:solidFill>
                            <a:srgbClr val="FF0000"/>
                          </a:solidFill>
                        </a:rPr>
                        <a:t>э</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mi-NZ" sz="2800" dirty="0"/>
                        <a:t>-ет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пу</a:t>
                      </a:r>
                      <a:r>
                        <a:rPr lang="mi-NZ" sz="2800" b="1" dirty="0">
                          <a:solidFill>
                            <a:srgbClr val="FF0000"/>
                          </a:solidFill>
                        </a:rPr>
                        <a:t>э</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230613915"/>
                  </a:ext>
                </a:extLst>
              </a:tr>
              <a:tr h="359625">
                <a:tc>
                  <a:txBody>
                    <a:bodyPr/>
                    <a:lstStyle/>
                    <a:p>
                      <a:r>
                        <a:rPr lang="mi-NZ" sz="2800" dirty="0"/>
                        <a:t>-а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sz="2800" dirty="0"/>
                        <a:t>пу</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-ена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пу</a:t>
                      </a:r>
                      <a:r>
                        <a:rPr lang="mi-NZ" sz="2800" b="0" dirty="0">
                          <a:solidFill>
                            <a:srgbClr val="FF0000"/>
                          </a:solidFill>
                        </a:rPr>
                        <a:t>э</a:t>
                      </a:r>
                      <a:r>
                        <a:rPr lang="mi-NZ" sz="2800" dirty="0"/>
                        <a:t>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-еда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пу</a:t>
                      </a:r>
                      <a:r>
                        <a:rPr lang="mi-NZ" sz="2800" b="0" dirty="0">
                          <a:solidFill>
                            <a:srgbClr val="FF0000"/>
                          </a:solidFill>
                        </a:rPr>
                        <a:t>э</a:t>
                      </a:r>
                      <a:r>
                        <a:rPr lang="mi-NZ" sz="2800" dirty="0"/>
                        <a:t>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пу</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
        <p:nvSpPr>
          <p:cNvPr id="7" name="TextBox 6">
            <a:extLst>
              <a:ext uri="{FF2B5EF4-FFF2-40B4-BE49-F238E27FC236}">
                <a16:creationId xmlns:a16="http://schemas.microsoft.com/office/drawing/2014/main" id="{DCBEA47B-43AA-4493-B951-C4E4506CC16D}"/>
              </a:ext>
            </a:extLst>
          </p:cNvPr>
          <p:cNvSpPr txBox="1"/>
          <p:nvPr/>
        </p:nvSpPr>
        <p:spPr>
          <a:xfrm>
            <a:off x="6981093" y="694023"/>
            <a:ext cx="437270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ctr">
              <a:buNone/>
            </a:pPr>
            <a:r>
              <a:rPr lang="de-AT" dirty="0">
                <a:latin typeface="Calibri" panose="020F0502020204030204" pitchFamily="34" charset="0"/>
                <a:ea typeface="PMingLiU" panose="02020500000000000000" pitchFamily="18" charset="-120"/>
                <a:cs typeface="Calibri" panose="020F0502020204030204" pitchFamily="34" charset="0"/>
              </a:rPr>
              <a:t>Present(-future) tense, indicative, affirmative</a:t>
            </a:r>
            <a:endParaRPr lang="de-AT" sz="1800" dirty="0">
              <a:latin typeface="Calibri" panose="020F0502020204030204" pitchFamily="34" charset="0"/>
              <a:ea typeface="PMingLiU"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153778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Verbs</a:t>
            </a:r>
          </a:p>
          <a:p>
            <a:pPr marL="742950" indent="-742950" algn="just">
              <a:spcBef>
                <a:spcPts val="1200"/>
              </a:spcBef>
              <a:buAutoNum type="arabicPeriod"/>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3262356666"/>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mi-NZ" sz="2800" dirty="0"/>
                        <a:t>šu</a:t>
                      </a:r>
                      <a:r>
                        <a:rPr lang="mi-NZ" sz="2800" b="1" dirty="0"/>
                        <a:t>-</a:t>
                      </a:r>
                      <a:r>
                        <a:rPr lang="mi-NZ" sz="2800" dirty="0"/>
                        <a:t> ‘to arrive’ &gt;</a:t>
                      </a:r>
                    </a:p>
                    <a:p>
                      <a:r>
                        <a:rPr lang="mi-NZ" sz="2800" dirty="0"/>
                        <a:t>šu</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-am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mi-NZ" sz="2800" dirty="0"/>
                        <a:t>šu</a:t>
                      </a:r>
                      <a:r>
                        <a:rPr lang="mi-NZ" sz="2800" b="1" dirty="0"/>
                        <a:t>a</a:t>
                      </a:r>
                      <a:r>
                        <a:rPr lang="mi-NZ" sz="2800" dirty="0"/>
                        <a:t>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šu</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230613915"/>
                  </a:ext>
                </a:extLst>
              </a:tr>
              <a:tr h="359625">
                <a:tc>
                  <a:txBody>
                    <a:bodyPr/>
                    <a:lstStyle/>
                    <a:p>
                      <a:r>
                        <a:rPr lang="mi-NZ" sz="2800" dirty="0"/>
                        <a:t>-eš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sz="2800" dirty="0" err="1"/>
                        <a:t>šu</a:t>
                      </a:r>
                      <a:r>
                        <a:rPr lang="en-GB" sz="2800" b="1" dirty="0" err="1"/>
                        <a:t>e</a:t>
                      </a:r>
                      <a:r>
                        <a:rPr lang="en-GB" sz="2800" dirty="0" err="1"/>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-ə̑na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šuə̑</a:t>
                      </a:r>
                      <a:r>
                        <a:rPr lang="en-GB" sz="2800" b="0" dirty="0" err="1"/>
                        <a:t>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-ə̑da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šuə̑d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šuə̑t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1865484839"/>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II: </a:t>
                      </a:r>
                      <a:r>
                        <a:rPr lang="mi-NZ" sz="2800" dirty="0"/>
                        <a:t>pu</a:t>
                      </a:r>
                      <a:r>
                        <a:rPr lang="mi-NZ" sz="2800" b="0" dirty="0"/>
                        <a:t>o-</a:t>
                      </a:r>
                      <a:r>
                        <a:rPr lang="mi-NZ" sz="2800" dirty="0"/>
                        <a:t> ‘to give’ &gt;</a:t>
                      </a:r>
                    </a:p>
                    <a:p>
                      <a:r>
                        <a:rPr lang="mi-NZ" sz="2800" dirty="0"/>
                        <a:t>pu</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-em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GB" sz="2800" dirty="0" err="1"/>
                        <a:t>pu</a:t>
                      </a:r>
                      <a:r>
                        <a:rPr lang="en-GB" sz="2800" b="1" dirty="0" err="1"/>
                        <a:t>e</a:t>
                      </a:r>
                      <a:r>
                        <a:rPr lang="en-GB" sz="2800" dirty="0" err="1"/>
                        <a:t>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mi-NZ" sz="2800" dirty="0"/>
                        <a:t>-et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pu</a:t>
                      </a:r>
                      <a:r>
                        <a:rPr lang="en-GB" sz="2800" b="1" dirty="0" err="1"/>
                        <a:t>e</a:t>
                      </a:r>
                      <a:r>
                        <a:rPr lang="en-GB" sz="2800" dirty="0" err="1"/>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230613915"/>
                  </a:ext>
                </a:extLst>
              </a:tr>
              <a:tr h="359625">
                <a:tc>
                  <a:txBody>
                    <a:bodyPr/>
                    <a:lstStyle/>
                    <a:p>
                      <a:r>
                        <a:rPr lang="mi-NZ" sz="2800" dirty="0"/>
                        <a:t>-a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sz="2800" dirty="0"/>
                        <a:t>pu</a:t>
                      </a:r>
                      <a:r>
                        <a:rPr lang="mi-NZ" sz="2800" b="1" dirty="0"/>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-ena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puen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-eda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dirty="0" err="1"/>
                        <a:t>pued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pu</a:t>
                      </a:r>
                      <a:r>
                        <a:rPr lang="mi-NZ" sz="2800" b="1" dirty="0"/>
                        <a:t>a</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
        <p:nvSpPr>
          <p:cNvPr id="7" name="TextBox 6">
            <a:extLst>
              <a:ext uri="{FF2B5EF4-FFF2-40B4-BE49-F238E27FC236}">
                <a16:creationId xmlns:a16="http://schemas.microsoft.com/office/drawing/2014/main" id="{7C67BB88-82E8-4505-8110-3BAA2BAB9A70}"/>
              </a:ext>
            </a:extLst>
          </p:cNvPr>
          <p:cNvSpPr txBox="1"/>
          <p:nvPr/>
        </p:nvSpPr>
        <p:spPr>
          <a:xfrm>
            <a:off x="6981093" y="694023"/>
            <a:ext cx="437270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ctr">
              <a:buNone/>
            </a:pPr>
            <a:r>
              <a:rPr lang="de-AT" dirty="0">
                <a:latin typeface="Calibri" panose="020F0502020204030204" pitchFamily="34" charset="0"/>
                <a:ea typeface="PMingLiU" panose="02020500000000000000" pitchFamily="18" charset="-120"/>
                <a:cs typeface="Calibri" panose="020F0502020204030204" pitchFamily="34" charset="0"/>
              </a:rPr>
              <a:t>Present(-future) tense, indicative, affirmative</a:t>
            </a:r>
            <a:endParaRPr lang="de-AT" sz="1800" dirty="0">
              <a:latin typeface="Calibri" panose="020F0502020204030204" pitchFamily="34" charset="0"/>
              <a:ea typeface="PMingLiU"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4182248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742950" indent="-742950" algn="just">
              <a:spcBef>
                <a:spcPts val="1200"/>
              </a:spcBef>
              <a:buAutoNum type="arabicPeriod"/>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Verbs</a:t>
            </a:r>
          </a:p>
          <a:p>
            <a:pPr marL="742950" indent="-742950" algn="just">
              <a:spcBef>
                <a:spcPts val="1200"/>
              </a:spcBef>
              <a:buAutoNum type="arabicPeriod"/>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7" name="TextBox 6">
            <a:extLst>
              <a:ext uri="{FF2B5EF4-FFF2-40B4-BE49-F238E27FC236}">
                <a16:creationId xmlns:a16="http://schemas.microsoft.com/office/drawing/2014/main" id="{7C67BB88-82E8-4505-8110-3BAA2BAB9A70}"/>
              </a:ext>
            </a:extLst>
          </p:cNvPr>
          <p:cNvSpPr txBox="1"/>
          <p:nvPr/>
        </p:nvSpPr>
        <p:spPr>
          <a:xfrm>
            <a:off x="6981093" y="694023"/>
            <a:ext cx="437270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ctr">
              <a:buNone/>
            </a:pPr>
            <a:r>
              <a:rPr lang="de-AT" dirty="0">
                <a:latin typeface="Calibri" panose="020F0502020204030204" pitchFamily="34" charset="0"/>
                <a:ea typeface="PMingLiU" panose="02020500000000000000" pitchFamily="18" charset="-120"/>
                <a:cs typeface="Calibri" panose="020F0502020204030204" pitchFamily="34" charset="0"/>
              </a:rPr>
              <a:t>Present(-future) tense, indicative, affirmative</a:t>
            </a:r>
            <a:endParaRPr lang="de-AT" sz="1800" dirty="0">
              <a:latin typeface="Calibri" panose="020F0502020204030204" pitchFamily="34" charset="0"/>
              <a:ea typeface="PMingLiU" panose="02020500000000000000" pitchFamily="18" charset="-120"/>
              <a:cs typeface="Calibri" panose="020F0502020204030204" pitchFamily="34" charset="0"/>
            </a:endParaRPr>
          </a:p>
        </p:txBody>
      </p:sp>
      <p:sp>
        <p:nvSpPr>
          <p:cNvPr id="8" name="Content Placeholder 2">
            <a:extLst>
              <a:ext uri="{FF2B5EF4-FFF2-40B4-BE49-F238E27FC236}">
                <a16:creationId xmlns:a16="http://schemas.microsoft.com/office/drawing/2014/main" id="{D10BAC49-E061-4F48-8560-E5B960E7BD21}"/>
              </a:ext>
            </a:extLst>
          </p:cNvPr>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err="1">
                <a:effectLst/>
                <a:latin typeface="Calibri" panose="020F0502020204030204" pitchFamily="34" charset="0"/>
                <a:ea typeface="PMingLiU" panose="02020500000000000000" pitchFamily="18" charset="-120"/>
              </a:rPr>
              <a:t>Т</a:t>
            </a:r>
            <a:r>
              <a:rPr lang="en-US" sz="3200" b="1" dirty="0" err="1">
                <a:effectLst/>
                <a:latin typeface="Calibri" panose="020F0502020204030204" pitchFamily="34" charset="0"/>
                <a:ea typeface="PMingLiU" panose="02020500000000000000" pitchFamily="18" charset="-120"/>
              </a:rPr>
              <a:t>у</a:t>
            </a:r>
            <a:r>
              <a:rPr lang="en-US" sz="3200" dirty="0" err="1">
                <a:effectLst/>
                <a:latin typeface="Calibri" panose="020F0502020204030204" pitchFamily="34" charset="0"/>
                <a:ea typeface="PMingLiU" panose="02020500000000000000" pitchFamily="18" charset="-120"/>
              </a:rPr>
              <a:t>до</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п</a:t>
            </a:r>
            <a:r>
              <a:rPr lang="en-US" sz="3200" b="1" dirty="0" err="1">
                <a:effectLst/>
                <a:latin typeface="Calibri" panose="020F0502020204030204" pitchFamily="34" charset="0"/>
                <a:ea typeface="PMingLiU" panose="02020500000000000000" pitchFamily="18" charset="-120"/>
              </a:rPr>
              <a:t>ӧ</a:t>
            </a:r>
            <a:r>
              <a:rPr lang="en-US" sz="3200" dirty="0" err="1">
                <a:effectLst/>
                <a:latin typeface="Calibri" panose="020F0502020204030204" pitchFamily="34" charset="0"/>
                <a:ea typeface="PMingLiU" panose="02020500000000000000" pitchFamily="18" charset="-120"/>
              </a:rPr>
              <a:t>ртым</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ышт</a:t>
            </a:r>
            <a:r>
              <a:rPr lang="en-US" sz="3200" b="1" dirty="0" err="1">
                <a:effectLst/>
                <a:latin typeface="Calibri" panose="020F0502020204030204" pitchFamily="34" charset="0"/>
                <a:ea typeface="PMingLiU" panose="02020500000000000000" pitchFamily="18" charset="-120"/>
              </a:rPr>
              <a:t>а</a:t>
            </a:r>
            <a:r>
              <a:rPr lang="en-US" sz="3200" dirty="0">
                <a:effectLst/>
                <a:latin typeface="Calibri" panose="020F0502020204030204" pitchFamily="34" charset="0"/>
                <a:ea typeface="PMingLiU" panose="02020500000000000000" pitchFamily="18" charset="-120"/>
              </a:rPr>
              <a:t>.</a:t>
            </a:r>
          </a:p>
          <a:p>
            <a:pPr marL="0" indent="0">
              <a:buNone/>
            </a:pPr>
            <a:r>
              <a:rPr lang="en-US" sz="3200" dirty="0">
                <a:effectLst/>
                <a:latin typeface="Calibri" panose="020F0502020204030204" pitchFamily="34" charset="0"/>
                <a:ea typeface="PMingLiU" panose="02020500000000000000" pitchFamily="18" charset="-120"/>
              </a:rPr>
              <a:t>	(</a:t>
            </a:r>
            <a:r>
              <a:rPr lang="de-AT" sz="3200" dirty="0">
                <a:effectLst/>
                <a:latin typeface="Calibri" panose="020F0502020204030204" pitchFamily="34" charset="0"/>
                <a:ea typeface="PMingLiU" panose="02020500000000000000" pitchFamily="18" charset="-120"/>
              </a:rPr>
              <a:t>S)he builds a house.</a:t>
            </a:r>
          </a:p>
          <a:p>
            <a:pPr marL="0" indent="0">
              <a:buNone/>
            </a:pPr>
            <a:r>
              <a:rPr lang="de-AT" sz="3200" dirty="0">
                <a:latin typeface="Calibri" panose="020F0502020204030204" pitchFamily="34" charset="0"/>
                <a:ea typeface="PMingLiU" panose="02020500000000000000" pitchFamily="18" charset="-120"/>
              </a:rPr>
              <a:t>	(S)he is building a house.</a:t>
            </a:r>
          </a:p>
          <a:p>
            <a:pPr marL="0" indent="0">
              <a:buNone/>
            </a:pPr>
            <a:r>
              <a:rPr lang="de-AT" sz="3200" dirty="0">
                <a:effectLst/>
                <a:latin typeface="Calibri" panose="020F0502020204030204" pitchFamily="34" charset="0"/>
                <a:ea typeface="PMingLiU" panose="02020500000000000000" pitchFamily="18" charset="-120"/>
              </a:rPr>
              <a:t>	(S)he will build a house.</a:t>
            </a:r>
            <a:endParaRPr lang="en-US" sz="3200" dirty="0">
              <a:effectLst/>
              <a:latin typeface="Calibri" panose="020F0502020204030204" pitchFamily="34" charset="0"/>
              <a:ea typeface="PMingLiU" panose="02020500000000000000" pitchFamily="18" charset="-120"/>
            </a:endParaRPr>
          </a:p>
          <a:p>
            <a:pPr marL="0" indent="0">
              <a:buNone/>
            </a:pPr>
            <a:r>
              <a:rPr lang="mi-NZ" sz="3200" dirty="0">
                <a:latin typeface="Calibri" panose="020F0502020204030204" pitchFamily="34" charset="0"/>
                <a:ea typeface="PMingLiU" panose="02020500000000000000" pitchFamily="18" charset="-120"/>
              </a:rPr>
              <a:t>Н</a:t>
            </a:r>
            <a:r>
              <a:rPr lang="mi-NZ" sz="3200" b="1" dirty="0">
                <a:latin typeface="Calibri" panose="020F0502020204030204" pitchFamily="34" charset="0"/>
                <a:ea typeface="PMingLiU" panose="02020500000000000000" pitchFamily="18" charset="-120"/>
              </a:rPr>
              <a:t>у</a:t>
            </a:r>
            <a:r>
              <a:rPr lang="mi-NZ" sz="3200" dirty="0">
                <a:latin typeface="Calibri" panose="020F0502020204030204" pitchFamily="34" charset="0"/>
                <a:ea typeface="PMingLiU" panose="02020500000000000000" pitchFamily="18" charset="-120"/>
              </a:rPr>
              <a:t>но </a:t>
            </a:r>
            <a:r>
              <a:rPr lang="en-US" sz="3200" dirty="0" err="1">
                <a:effectLst/>
                <a:latin typeface="Calibri" panose="020F0502020204030204" pitchFamily="34" charset="0"/>
                <a:ea typeface="PMingLiU" panose="02020500000000000000" pitchFamily="18" charset="-120"/>
              </a:rPr>
              <a:t>газ</a:t>
            </a:r>
            <a:r>
              <a:rPr lang="en-US" sz="3200" b="1" dirty="0" err="1">
                <a:effectLst/>
                <a:latin typeface="Calibri" panose="020F0502020204030204" pitchFamily="34" charset="0"/>
                <a:ea typeface="PMingLiU" panose="02020500000000000000" pitchFamily="18" charset="-120"/>
              </a:rPr>
              <a:t>е</a:t>
            </a:r>
            <a:r>
              <a:rPr lang="en-US" sz="3200" dirty="0" err="1">
                <a:effectLst/>
                <a:latin typeface="Calibri" panose="020F0502020204030204" pitchFamily="34" charset="0"/>
                <a:ea typeface="PMingLiU" panose="02020500000000000000" pitchFamily="18" charset="-120"/>
              </a:rPr>
              <a:t>тым</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ужал</a:t>
            </a:r>
            <a:r>
              <a:rPr lang="en-US" sz="3200" b="1" dirty="0" err="1">
                <a:effectLst/>
                <a:latin typeface="Calibri" panose="020F0502020204030204" pitchFamily="34" charset="0"/>
                <a:ea typeface="PMingLiU" panose="02020500000000000000" pitchFamily="18" charset="-120"/>
              </a:rPr>
              <a:t>а</a:t>
            </a:r>
            <a:r>
              <a:rPr lang="en-US" sz="3200" dirty="0" err="1">
                <a:effectLst/>
                <a:latin typeface="Calibri" panose="020F0502020204030204" pitchFamily="34" charset="0"/>
                <a:ea typeface="PMingLiU" panose="02020500000000000000" pitchFamily="18" charset="-120"/>
              </a:rPr>
              <a:t>т</a:t>
            </a:r>
            <a:r>
              <a:rPr lang="en-US" sz="3200" dirty="0">
                <a:latin typeface="Calibri" panose="020F0502020204030204" pitchFamily="34" charset="0"/>
                <a:ea typeface="PMingLiU" panose="02020500000000000000" pitchFamily="18" charset="-120"/>
              </a:rPr>
              <a:t>.</a:t>
            </a:r>
          </a:p>
          <a:p>
            <a:pPr marL="0" indent="0">
              <a:buNone/>
            </a:pPr>
            <a:r>
              <a:rPr lang="en-US" sz="3200" dirty="0">
                <a:latin typeface="Calibri" panose="020F0502020204030204" pitchFamily="34" charset="0"/>
                <a:ea typeface="PMingLiU" panose="02020500000000000000" pitchFamily="18" charset="-120"/>
              </a:rPr>
              <a:t>	They sell ~ are selling ~ will sell newspapers.</a:t>
            </a:r>
          </a:p>
          <a:p>
            <a:pPr marL="0" indent="0">
              <a:buNone/>
            </a:pPr>
            <a:r>
              <a:rPr lang="en-US" sz="3200" dirty="0" err="1">
                <a:latin typeface="Calibri" panose="020F0502020204030204" pitchFamily="34" charset="0"/>
                <a:ea typeface="PMingLiU" panose="02020500000000000000" pitchFamily="18" charset="-120"/>
              </a:rPr>
              <a:t>Г</a:t>
            </a:r>
            <a:r>
              <a:rPr lang="en-US" sz="3200" dirty="0" err="1">
                <a:effectLst/>
                <a:latin typeface="Calibri" panose="020F0502020204030204" pitchFamily="34" charset="0"/>
                <a:ea typeface="PMingLiU" panose="02020500000000000000" pitchFamily="18" charset="-120"/>
              </a:rPr>
              <a:t>аз</a:t>
            </a:r>
            <a:r>
              <a:rPr lang="en-US" sz="3200" b="1" dirty="0" err="1">
                <a:effectLst/>
                <a:latin typeface="Calibri" panose="020F0502020204030204" pitchFamily="34" charset="0"/>
                <a:ea typeface="PMingLiU" panose="02020500000000000000" pitchFamily="18" charset="-120"/>
              </a:rPr>
              <a:t>е</a:t>
            </a:r>
            <a:r>
              <a:rPr lang="en-US" sz="3200" dirty="0" err="1">
                <a:effectLst/>
                <a:latin typeface="Calibri" panose="020F0502020204030204" pitchFamily="34" charset="0"/>
                <a:ea typeface="PMingLiU" panose="02020500000000000000" pitchFamily="18" charset="-120"/>
              </a:rPr>
              <a:t>тым</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ужал</a:t>
            </a:r>
            <a:r>
              <a:rPr lang="en-US" sz="3200" b="1" dirty="0" err="1">
                <a:effectLst/>
                <a:latin typeface="Calibri" panose="020F0502020204030204" pitchFamily="34" charset="0"/>
                <a:ea typeface="PMingLiU" panose="02020500000000000000" pitchFamily="18" charset="-120"/>
              </a:rPr>
              <a:t>а</a:t>
            </a:r>
            <a:r>
              <a:rPr lang="en-US" sz="3200" dirty="0" err="1">
                <a:effectLst/>
                <a:latin typeface="Calibri" panose="020F0502020204030204" pitchFamily="34" charset="0"/>
                <a:ea typeface="PMingLiU" panose="02020500000000000000" pitchFamily="18" charset="-120"/>
              </a:rPr>
              <a:t>т</a:t>
            </a:r>
            <a:r>
              <a:rPr lang="en-US" sz="3200" dirty="0">
                <a:effectLst/>
                <a:latin typeface="Calibri" panose="020F0502020204030204" pitchFamily="34" charset="0"/>
                <a:ea typeface="PMingLiU" panose="02020500000000000000" pitchFamily="18" charset="-120"/>
              </a:rPr>
              <a:t>.</a:t>
            </a:r>
          </a:p>
          <a:p>
            <a:pPr marL="0" indent="0">
              <a:buNone/>
            </a:pPr>
            <a:r>
              <a:rPr lang="en-US" sz="3200" dirty="0">
                <a:latin typeface="Calibri" panose="020F0502020204030204" pitchFamily="34" charset="0"/>
                <a:ea typeface="PMingLiU" panose="02020500000000000000" pitchFamily="18" charset="-120"/>
              </a:rPr>
              <a:t>	Newspapers are being sold.</a:t>
            </a:r>
            <a:endParaRPr lang="en-GB" sz="3200" dirty="0"/>
          </a:p>
        </p:txBody>
      </p:sp>
    </p:spTree>
    <p:extLst>
      <p:ext uri="{BB962C8B-B14F-4D97-AF65-F5344CB8AC3E}">
        <p14:creationId xmlns:p14="http://schemas.microsoft.com/office/powerpoint/2010/main" val="368312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3118472382"/>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ea typeface="PMingLiU" panose="02020500000000000000" pitchFamily="18" charset="-120"/>
                          <a:cs typeface="Lucida Grande"/>
                        </a:rPr>
                        <a:t>Accusative</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ол</a:t>
                      </a:r>
                      <a:r>
                        <a:rPr lang="en-US" sz="1800" b="1" dirty="0" err="1">
                          <a:effectLst/>
                          <a:latin typeface="+mn-lt"/>
                        </a:rPr>
                        <a:t>а</a:t>
                      </a:r>
                      <a:r>
                        <a:rPr lang="en-US" sz="1800" b="0" dirty="0" err="1">
                          <a:effectLst/>
                          <a:latin typeface="+mn-lt"/>
                        </a:rPr>
                        <a:t>м</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пас</a:t>
                      </a:r>
                      <a:r>
                        <a:rPr lang="en-US" sz="1800" b="1" dirty="0" err="1">
                          <a:effectLst/>
                          <a:latin typeface="+mn-lt"/>
                        </a:rPr>
                        <a:t>у</a:t>
                      </a:r>
                      <a:r>
                        <a:rPr lang="en-US" sz="1800" b="0" dirty="0" err="1">
                          <a:effectLst/>
                          <a:latin typeface="+mn-lt"/>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теҥг</a:t>
                      </a:r>
                      <a:r>
                        <a:rPr lang="en-US" sz="1800" b="1" dirty="0" err="1">
                          <a:effectLst/>
                          <a:latin typeface="+mn-lt"/>
                        </a:rPr>
                        <a:t>е</a:t>
                      </a:r>
                      <a:r>
                        <a:rPr lang="en-US" sz="1800" b="0" dirty="0" err="1">
                          <a:effectLst/>
                          <a:latin typeface="+mn-lt"/>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кӱт</a:t>
                      </a:r>
                      <a:r>
                        <a:rPr lang="en-US" sz="1800" b="1" dirty="0" err="1">
                          <a:effectLst/>
                          <a:latin typeface="+mn-lt"/>
                        </a:rPr>
                        <a:t>ӱ</a:t>
                      </a:r>
                      <a:r>
                        <a:rPr lang="az-Cyrl-AZ" sz="1800" dirty="0">
                          <a:effectLst/>
                          <a:latin typeface="+mn-lt"/>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с</a:t>
                      </a:r>
                      <a:r>
                        <a:rPr lang="en-US" sz="1800" b="1" dirty="0" err="1">
                          <a:effectLst/>
                          <a:latin typeface="+mn-lt"/>
                          <a:ea typeface="PMingLiU" panose="02020500000000000000" pitchFamily="18" charset="-120"/>
                          <a:cs typeface="Calibri" panose="020F0502020204030204" pitchFamily="34" charset="0"/>
                        </a:rPr>
                        <a:t>а</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ры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и</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м</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ты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чы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3" name="Content Placeholder 2">
            <a:extLst>
              <a:ext uri="{FF2B5EF4-FFF2-40B4-BE49-F238E27FC236}">
                <a16:creationId xmlns:a16="http://schemas.microsoft.com/office/drawing/2014/main" id="{4D5E9EE4-67F0-4682-9F98-43ABCA74A1B6}"/>
              </a:ext>
            </a:extLst>
          </p:cNvPr>
          <p:cNvSpPr>
            <a:spLocks noGrp="1"/>
          </p:cNvSpPr>
          <p:nvPr>
            <p:ph idx="1"/>
          </p:nvPr>
        </p:nvSpPr>
        <p:spPr>
          <a:xfrm>
            <a:off x="6112668" y="1025751"/>
            <a:ext cx="1651000" cy="646095"/>
          </a:xfrm>
        </p:spPr>
        <p:txBody>
          <a:bodyPr/>
          <a:lstStyle/>
          <a:p>
            <a:pPr marL="0" indent="0">
              <a:buNone/>
            </a:pPr>
            <a:r>
              <a:rPr lang="de-AT" dirty="0"/>
              <a:t>-(</a:t>
            </a:r>
            <a:r>
              <a:rPr lang="mi-NZ" dirty="0"/>
              <a:t>ы)м:</a:t>
            </a:r>
            <a:endParaRPr lang="en-GB" dirty="0"/>
          </a:p>
        </p:txBody>
      </p:sp>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8" name="Rectangle 7">
            <a:extLst>
              <a:ext uri="{FF2B5EF4-FFF2-40B4-BE49-F238E27FC236}">
                <a16:creationId xmlns:a16="http://schemas.microsoft.com/office/drawing/2014/main" id="{89B4C82E-F20B-494D-BE56-BF9ED2C037F1}"/>
              </a:ext>
            </a:extLst>
          </p:cNvPr>
          <p:cNvSpPr/>
          <p:nvPr/>
        </p:nvSpPr>
        <p:spPr>
          <a:xfrm>
            <a:off x="6934199" y="220980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C967424-F46E-4D4A-8D27-34D109F6C233}"/>
              </a:ext>
            </a:extLst>
          </p:cNvPr>
          <p:cNvSpPr/>
          <p:nvPr/>
        </p:nvSpPr>
        <p:spPr>
          <a:xfrm>
            <a:off x="6934198" y="2520948"/>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F0FF7F0-2010-49BD-8318-C91D7921014E}"/>
              </a:ext>
            </a:extLst>
          </p:cNvPr>
          <p:cNvSpPr/>
          <p:nvPr/>
        </p:nvSpPr>
        <p:spPr>
          <a:xfrm>
            <a:off x="6934197" y="283209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A356563-5890-4A2A-930A-FD9498523145}"/>
              </a:ext>
            </a:extLst>
          </p:cNvPr>
          <p:cNvSpPr/>
          <p:nvPr/>
        </p:nvSpPr>
        <p:spPr>
          <a:xfrm>
            <a:off x="6934196" y="312737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E5913D0B-616F-4BE0-9F81-23BFFCFF67FA}"/>
              </a:ext>
            </a:extLst>
          </p:cNvPr>
          <p:cNvSpPr/>
          <p:nvPr/>
        </p:nvSpPr>
        <p:spPr>
          <a:xfrm>
            <a:off x="6934195" y="343852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752FB2C-C55B-47D6-AE9F-BCE869FF9F0A}"/>
              </a:ext>
            </a:extLst>
          </p:cNvPr>
          <p:cNvSpPr/>
          <p:nvPr/>
        </p:nvSpPr>
        <p:spPr>
          <a:xfrm>
            <a:off x="6934194" y="374888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470F516-1AC5-408E-A925-55A5BC8819AE}"/>
              </a:ext>
            </a:extLst>
          </p:cNvPr>
          <p:cNvSpPr/>
          <p:nvPr/>
        </p:nvSpPr>
        <p:spPr>
          <a:xfrm>
            <a:off x="6934194" y="4062809"/>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DC5E281-0EC9-455E-88B2-9B444A284E85}"/>
              </a:ext>
            </a:extLst>
          </p:cNvPr>
          <p:cNvSpPr/>
          <p:nvPr/>
        </p:nvSpPr>
        <p:spPr>
          <a:xfrm>
            <a:off x="6934194" y="437357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87DB5E1-045E-4A7C-AE19-94CE8F08B2D7}"/>
              </a:ext>
            </a:extLst>
          </p:cNvPr>
          <p:cNvSpPr/>
          <p:nvPr/>
        </p:nvSpPr>
        <p:spPr>
          <a:xfrm>
            <a:off x="6934193" y="468631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140AD87-157C-4D9B-8D55-25C8EEDB2508}"/>
              </a:ext>
            </a:extLst>
          </p:cNvPr>
          <p:cNvSpPr/>
          <p:nvPr/>
        </p:nvSpPr>
        <p:spPr>
          <a:xfrm>
            <a:off x="6934193" y="498555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E0D594-EE91-44EB-BED4-23D2B0AB58C1}"/>
              </a:ext>
            </a:extLst>
          </p:cNvPr>
          <p:cNvSpPr/>
          <p:nvPr/>
        </p:nvSpPr>
        <p:spPr>
          <a:xfrm>
            <a:off x="6934192" y="529590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ACF2B69-E68F-41ED-A452-A187BD9A4DF2}"/>
              </a:ext>
            </a:extLst>
          </p:cNvPr>
          <p:cNvSpPr/>
          <p:nvPr/>
        </p:nvSpPr>
        <p:spPr>
          <a:xfrm>
            <a:off x="6934191" y="5627697"/>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E2D2F3F-B702-43B8-BECD-765988318FC2}"/>
              </a:ext>
            </a:extLst>
          </p:cNvPr>
          <p:cNvSpPr/>
          <p:nvPr/>
        </p:nvSpPr>
        <p:spPr>
          <a:xfrm>
            <a:off x="6934190" y="5924554"/>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694A139A-4466-4AD5-BB39-A6F4AD610716}"/>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Accusative case</a:t>
            </a:r>
            <a:endParaRPr lang="en-GB" sz="3600" dirty="0"/>
          </a:p>
        </p:txBody>
      </p:sp>
      <p:cxnSp>
        <p:nvCxnSpPr>
          <p:cNvPr id="27" name="Straight Connector 26">
            <a:extLst>
              <a:ext uri="{FF2B5EF4-FFF2-40B4-BE49-F238E27FC236}">
                <a16:creationId xmlns:a16="http://schemas.microsoft.com/office/drawing/2014/main" id="{1AE580DE-E2A5-4A39-A483-BF777DCCF4B3}"/>
              </a:ext>
            </a:extLst>
          </p:cNvPr>
          <p:cNvCxnSpPr/>
          <p:nvPr/>
        </p:nvCxnSpPr>
        <p:spPr>
          <a:xfrm>
            <a:off x="1207477" y="3422649"/>
            <a:ext cx="956603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13ABDEC-C9C8-402F-914E-34052BC3BF3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29" name="Content Placeholder 2">
            <a:extLst>
              <a:ext uri="{FF2B5EF4-FFF2-40B4-BE49-F238E27FC236}">
                <a16:creationId xmlns:a16="http://schemas.microsoft.com/office/drawing/2014/main" id="{81F4244D-7DB2-4E50-A7EE-70200E2BC9D7}"/>
              </a:ext>
            </a:extLst>
          </p:cNvPr>
          <p:cNvSpPr txBox="1">
            <a:spLocks/>
          </p:cNvSpPr>
          <p:nvPr/>
        </p:nvSpPr>
        <p:spPr>
          <a:xfrm>
            <a:off x="1207477"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30" name="Content Placeholder 2">
            <a:extLst>
              <a:ext uri="{FF2B5EF4-FFF2-40B4-BE49-F238E27FC236}">
                <a16:creationId xmlns:a16="http://schemas.microsoft.com/office/drawing/2014/main" id="{FDBCACD6-815E-4ABF-A154-2D5C9D93B9A6}"/>
              </a:ext>
            </a:extLst>
          </p:cNvPr>
          <p:cNvSpPr txBox="1">
            <a:spLocks/>
          </p:cNvSpPr>
          <p:nvPr/>
        </p:nvSpPr>
        <p:spPr>
          <a:xfrm>
            <a:off x="1207477"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31" name="Content Placeholder 2">
            <a:extLst>
              <a:ext uri="{FF2B5EF4-FFF2-40B4-BE49-F238E27FC236}">
                <a16:creationId xmlns:a16="http://schemas.microsoft.com/office/drawing/2014/main" id="{6FE7DA1E-5DE6-4AAD-AE24-0AB2FA23B82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spTree>
    <p:extLst>
      <p:ext uri="{BB962C8B-B14F-4D97-AF65-F5344CB8AC3E}">
        <p14:creationId xmlns:p14="http://schemas.microsoft.com/office/powerpoint/2010/main" val="330062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1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15</a:t>
            </a:fld>
            <a:endParaRPr lang="en-GB"/>
          </a:p>
        </p:txBody>
      </p:sp>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1873502416"/>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ea typeface="PMingLiU" panose="02020500000000000000" pitchFamily="18" charset="-120"/>
                          <a:cs typeface="Lucida Grande"/>
                        </a:rPr>
                        <a:t>Accusative</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ол</a:t>
                      </a:r>
                      <a:r>
                        <a:rPr lang="en-US" sz="1800" b="1" dirty="0" err="1">
                          <a:effectLst/>
                          <a:latin typeface="+mn-lt"/>
                        </a:rPr>
                        <a:t>а</a:t>
                      </a:r>
                      <a:r>
                        <a:rPr lang="az-Cyrl-AZ" sz="1800" dirty="0">
                          <a:effectLst/>
                          <a:latin typeface="+mn-lt"/>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пас</a:t>
                      </a:r>
                      <a:r>
                        <a:rPr lang="en-US" sz="1800" b="1" dirty="0" err="1">
                          <a:effectLst/>
                          <a:latin typeface="+mn-lt"/>
                        </a:rPr>
                        <a:t>у</a:t>
                      </a:r>
                      <a:r>
                        <a:rPr lang="az-Cyrl-AZ" sz="1800" dirty="0">
                          <a:effectLst/>
                          <a:latin typeface="+mn-lt"/>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теҥг</a:t>
                      </a:r>
                      <a:r>
                        <a:rPr lang="en-US" sz="1800" b="1" dirty="0" err="1">
                          <a:effectLst/>
                          <a:latin typeface="+mn-lt"/>
                        </a:rPr>
                        <a:t>е</a:t>
                      </a:r>
                      <a:r>
                        <a:rPr lang="az-Cyrl-AZ" sz="1800" dirty="0">
                          <a:effectLst/>
                          <a:latin typeface="+mn-lt"/>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кӱт</a:t>
                      </a:r>
                      <a:r>
                        <a:rPr lang="en-US" sz="1800" b="1" dirty="0" err="1">
                          <a:effectLst/>
                          <a:latin typeface="+mn-lt"/>
                        </a:rPr>
                        <a:t>ӱ</a:t>
                      </a:r>
                      <a:r>
                        <a:rPr lang="az-Cyrl-AZ" sz="1800" dirty="0">
                          <a:effectLst/>
                          <a:latin typeface="+mn-lt"/>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с</a:t>
                      </a:r>
                      <a:r>
                        <a:rPr lang="en-US" sz="1800" b="1" dirty="0" err="1">
                          <a:effectLst/>
                          <a:latin typeface="+mn-lt"/>
                          <a:ea typeface="PMingLiU" panose="02020500000000000000" pitchFamily="18" charset="-120"/>
                          <a:cs typeface="Calibri" panose="020F0502020204030204" pitchFamily="34" charset="0"/>
                        </a:rPr>
                        <a:t>а</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ры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и</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м</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ты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чы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a:t>
                      </a:r>
                      <a:r>
                        <a:rPr lang="az-Cyrl-AZ" sz="1800" dirty="0">
                          <a:effectLst/>
                          <a:latin typeface="+mn-lt"/>
                          <a:ea typeface="PMingLiU" panose="02020500000000000000" pitchFamily="18" charset="-120"/>
                          <a:cs typeface="Calibri" panose="020F0502020204030204" pitchFamily="34" charset="0"/>
                        </a:rPr>
                        <a:t>м</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9" name="Title 1">
            <a:extLst>
              <a:ext uri="{FF2B5EF4-FFF2-40B4-BE49-F238E27FC236}">
                <a16:creationId xmlns:a16="http://schemas.microsoft.com/office/drawing/2014/main" id="{26C61954-FE3A-4E92-BE25-47071E9D3A63}"/>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Accusative case</a:t>
            </a:r>
            <a:endParaRPr lang="en-GB" sz="3600" dirty="0"/>
          </a:p>
        </p:txBody>
      </p:sp>
      <p:cxnSp>
        <p:nvCxnSpPr>
          <p:cNvPr id="10" name="Straight Connector 9">
            <a:extLst>
              <a:ext uri="{FF2B5EF4-FFF2-40B4-BE49-F238E27FC236}">
                <a16:creationId xmlns:a16="http://schemas.microsoft.com/office/drawing/2014/main" id="{3ED0C67E-5A9D-4A79-9506-6A7A6FCF8CC3}"/>
              </a:ext>
            </a:extLst>
          </p:cNvPr>
          <p:cNvCxnSpPr/>
          <p:nvPr/>
        </p:nvCxnSpPr>
        <p:spPr>
          <a:xfrm>
            <a:off x="1207477" y="3422649"/>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Content Placeholder 2">
            <a:extLst>
              <a:ext uri="{FF2B5EF4-FFF2-40B4-BE49-F238E27FC236}">
                <a16:creationId xmlns:a16="http://schemas.microsoft.com/office/drawing/2014/main" id="{4FDBF58B-0270-4069-845E-14D8CD39CADE}"/>
              </a:ext>
            </a:extLst>
          </p:cNvPr>
          <p:cNvSpPr>
            <a:spLocks noGrp="1"/>
          </p:cNvSpPr>
          <p:nvPr>
            <p:ph idx="1"/>
          </p:nvPr>
        </p:nvSpPr>
        <p:spPr>
          <a:xfrm>
            <a:off x="6112668" y="1025751"/>
            <a:ext cx="1651000" cy="646095"/>
          </a:xfrm>
        </p:spPr>
        <p:txBody>
          <a:bodyPr/>
          <a:lstStyle/>
          <a:p>
            <a:pPr marL="0" indent="0">
              <a:buNone/>
            </a:pPr>
            <a:r>
              <a:rPr lang="de-AT" dirty="0"/>
              <a:t>-(</a:t>
            </a:r>
            <a:r>
              <a:rPr lang="mi-NZ" dirty="0"/>
              <a:t>ы)м:</a:t>
            </a:r>
            <a:endParaRPr lang="en-GB" dirty="0"/>
          </a:p>
        </p:txBody>
      </p:sp>
      <p:sp>
        <p:nvSpPr>
          <p:cNvPr id="15" name="Content Placeholder 2">
            <a:extLst>
              <a:ext uri="{FF2B5EF4-FFF2-40B4-BE49-F238E27FC236}">
                <a16:creationId xmlns:a16="http://schemas.microsoft.com/office/drawing/2014/main" id="{97DC732A-D7FC-4F98-8E24-61B19844D8D3}"/>
              </a:ext>
            </a:extLst>
          </p:cNvPr>
          <p:cNvSpPr txBox="1">
            <a:spLocks/>
          </p:cNvSpPr>
          <p:nvPr/>
        </p:nvSpPr>
        <p:spPr>
          <a:xfrm>
            <a:off x="1207477"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16" name="Content Placeholder 2">
            <a:extLst>
              <a:ext uri="{FF2B5EF4-FFF2-40B4-BE49-F238E27FC236}">
                <a16:creationId xmlns:a16="http://schemas.microsoft.com/office/drawing/2014/main" id="{06E14B02-626F-4A93-B676-E8094AB3754A}"/>
              </a:ext>
            </a:extLst>
          </p:cNvPr>
          <p:cNvSpPr txBox="1">
            <a:spLocks/>
          </p:cNvSpPr>
          <p:nvPr/>
        </p:nvSpPr>
        <p:spPr>
          <a:xfrm>
            <a:off x="1207477"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17" name="Content Placeholder 2">
            <a:extLst>
              <a:ext uri="{FF2B5EF4-FFF2-40B4-BE49-F238E27FC236}">
                <a16:creationId xmlns:a16="http://schemas.microsoft.com/office/drawing/2014/main" id="{25E33F94-0F77-4B6E-B69E-4283FF8DEF7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cxnSp>
        <p:nvCxnSpPr>
          <p:cNvPr id="18" name="Straight Connector 17">
            <a:extLst>
              <a:ext uri="{FF2B5EF4-FFF2-40B4-BE49-F238E27FC236}">
                <a16:creationId xmlns:a16="http://schemas.microsoft.com/office/drawing/2014/main" id="{34DC5427-8F15-49E1-93A0-B23279808DA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650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16</a:t>
            </a:fld>
            <a:endParaRPr lang="en-GB"/>
          </a:p>
        </p:txBody>
      </p:sp>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2001890134"/>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rPr>
                        <a:t>Genitive</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ол</a:t>
                      </a:r>
                      <a:r>
                        <a:rPr lang="en-US" sz="1800" b="1" dirty="0" err="1">
                          <a:effectLst/>
                          <a:latin typeface="+mn-lt"/>
                        </a:rPr>
                        <a:t>а</a:t>
                      </a:r>
                      <a:r>
                        <a:rPr lang="mi-NZ" sz="1800" dirty="0">
                          <a:effectLst/>
                          <a:latin typeface="+mn-lt"/>
                        </a:rPr>
                        <a:t>н</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rPr>
                        <a:t>пас</a:t>
                      </a:r>
                      <a:r>
                        <a:rPr lang="en-US" sz="1800" b="1" dirty="0" err="1">
                          <a:effectLst/>
                          <a:latin typeface="+mn-lt"/>
                        </a:rPr>
                        <a:t>у</a:t>
                      </a:r>
                      <a:r>
                        <a:rPr lang="mi-NZ" sz="1800" b="0" dirty="0">
                          <a:effectLst/>
                          <a:latin typeface="+mn-lt"/>
                        </a:rPr>
                        <a:t>н</a:t>
                      </a:r>
                      <a:endParaRPr lang="en-GB" sz="1800" b="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rPr>
                        <a:t>т</a:t>
                      </a:r>
                      <a:r>
                        <a:rPr lang="en-US" sz="1800" dirty="0" err="1">
                          <a:effectLst/>
                          <a:latin typeface="+mn-lt"/>
                        </a:rPr>
                        <a:t>еҥг</a:t>
                      </a:r>
                      <a:r>
                        <a:rPr lang="en-US" sz="1800" b="1" dirty="0" err="1">
                          <a:effectLst/>
                          <a:latin typeface="+mn-lt"/>
                        </a:rPr>
                        <a:t>е</a:t>
                      </a:r>
                      <a:r>
                        <a:rPr lang="az-Cyrl-AZ" sz="1800" dirty="0">
                          <a:effectLst/>
                          <a:latin typeface="+mn-lt"/>
                        </a:rPr>
                        <a:t>н</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rPr>
                        <a:t>к</a:t>
                      </a:r>
                      <a:r>
                        <a:rPr lang="en-US" sz="1800" dirty="0" err="1">
                          <a:effectLst/>
                          <a:latin typeface="+mn-lt"/>
                        </a:rPr>
                        <a:t>ӱт</a:t>
                      </a:r>
                      <a:r>
                        <a:rPr lang="en-US" sz="1800" b="1" dirty="0" err="1">
                          <a:effectLst/>
                          <a:latin typeface="+mn-lt"/>
                        </a:rPr>
                        <a:t>ӱ</a:t>
                      </a:r>
                      <a:r>
                        <a:rPr lang="az-Cyrl-AZ" sz="1800" dirty="0">
                          <a:effectLst/>
                          <a:latin typeface="+mn-lt"/>
                        </a:rPr>
                        <a:t>н</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с</a:t>
                      </a:r>
                      <a:r>
                        <a:rPr lang="en-US" sz="1800" b="1" dirty="0" err="1">
                          <a:effectLst/>
                          <a:latin typeface="+mn-lt"/>
                          <a:ea typeface="PMingLiU" panose="02020500000000000000" pitchFamily="18" charset="-120"/>
                          <a:cs typeface="Calibri" panose="020F0502020204030204" pitchFamily="34" charset="0"/>
                        </a:rPr>
                        <a:t>а</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ры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и</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м</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ты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чы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en-US" sz="180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a:t>
                      </a:r>
                      <a:r>
                        <a:rPr lang="az-Cyrl-AZ" sz="1800" dirty="0">
                          <a:effectLst/>
                          <a:latin typeface="+mn-lt"/>
                          <a:ea typeface="PMingLiU" panose="02020500000000000000" pitchFamily="18" charset="-120"/>
                          <a:cs typeface="Calibri" panose="020F0502020204030204" pitchFamily="34" charset="0"/>
                        </a:rPr>
                        <a:t>н</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9" name="Title 1">
            <a:extLst>
              <a:ext uri="{FF2B5EF4-FFF2-40B4-BE49-F238E27FC236}">
                <a16:creationId xmlns:a16="http://schemas.microsoft.com/office/drawing/2014/main" id="{26C61954-FE3A-4E92-BE25-47071E9D3A63}"/>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Genitive</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case</a:t>
            </a:r>
            <a:endParaRPr lang="en-GB" sz="3600" dirty="0"/>
          </a:p>
        </p:txBody>
      </p:sp>
      <p:cxnSp>
        <p:nvCxnSpPr>
          <p:cNvPr id="10" name="Straight Connector 9">
            <a:extLst>
              <a:ext uri="{FF2B5EF4-FFF2-40B4-BE49-F238E27FC236}">
                <a16:creationId xmlns:a16="http://schemas.microsoft.com/office/drawing/2014/main" id="{3ED0C67E-5A9D-4A79-9506-6A7A6FCF8CC3}"/>
              </a:ext>
            </a:extLst>
          </p:cNvPr>
          <p:cNvCxnSpPr/>
          <p:nvPr/>
        </p:nvCxnSpPr>
        <p:spPr>
          <a:xfrm>
            <a:off x="1207477" y="3422649"/>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Content Placeholder 2">
            <a:extLst>
              <a:ext uri="{FF2B5EF4-FFF2-40B4-BE49-F238E27FC236}">
                <a16:creationId xmlns:a16="http://schemas.microsoft.com/office/drawing/2014/main" id="{4FDBF58B-0270-4069-845E-14D8CD39CADE}"/>
              </a:ext>
            </a:extLst>
          </p:cNvPr>
          <p:cNvSpPr>
            <a:spLocks noGrp="1"/>
          </p:cNvSpPr>
          <p:nvPr>
            <p:ph idx="1"/>
          </p:nvPr>
        </p:nvSpPr>
        <p:spPr>
          <a:xfrm>
            <a:off x="6112668" y="1025751"/>
            <a:ext cx="1651000" cy="646095"/>
          </a:xfrm>
        </p:spPr>
        <p:txBody>
          <a:bodyPr/>
          <a:lstStyle/>
          <a:p>
            <a:pPr marL="0" indent="0">
              <a:buNone/>
            </a:pPr>
            <a:r>
              <a:rPr lang="de-AT" dirty="0"/>
              <a:t>-(</a:t>
            </a:r>
            <a:r>
              <a:rPr lang="mi-NZ" dirty="0"/>
              <a:t>ы)н:</a:t>
            </a:r>
            <a:endParaRPr lang="en-GB" dirty="0"/>
          </a:p>
        </p:txBody>
      </p:sp>
      <p:sp>
        <p:nvSpPr>
          <p:cNvPr id="15" name="Content Placeholder 2">
            <a:extLst>
              <a:ext uri="{FF2B5EF4-FFF2-40B4-BE49-F238E27FC236}">
                <a16:creationId xmlns:a16="http://schemas.microsoft.com/office/drawing/2014/main" id="{97DC732A-D7FC-4F98-8E24-61B19844D8D3}"/>
              </a:ext>
            </a:extLst>
          </p:cNvPr>
          <p:cNvSpPr txBox="1">
            <a:spLocks/>
          </p:cNvSpPr>
          <p:nvPr/>
        </p:nvSpPr>
        <p:spPr>
          <a:xfrm>
            <a:off x="1207477"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16" name="Content Placeholder 2">
            <a:extLst>
              <a:ext uri="{FF2B5EF4-FFF2-40B4-BE49-F238E27FC236}">
                <a16:creationId xmlns:a16="http://schemas.microsoft.com/office/drawing/2014/main" id="{06E14B02-626F-4A93-B676-E8094AB3754A}"/>
              </a:ext>
            </a:extLst>
          </p:cNvPr>
          <p:cNvSpPr txBox="1">
            <a:spLocks/>
          </p:cNvSpPr>
          <p:nvPr/>
        </p:nvSpPr>
        <p:spPr>
          <a:xfrm>
            <a:off x="1207477"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17" name="Content Placeholder 2">
            <a:extLst>
              <a:ext uri="{FF2B5EF4-FFF2-40B4-BE49-F238E27FC236}">
                <a16:creationId xmlns:a16="http://schemas.microsoft.com/office/drawing/2014/main" id="{25E33F94-0F77-4B6E-B69E-4283FF8DEF7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cxnSp>
        <p:nvCxnSpPr>
          <p:cNvPr id="18" name="Straight Connector 17">
            <a:extLst>
              <a:ext uri="{FF2B5EF4-FFF2-40B4-BE49-F238E27FC236}">
                <a16:creationId xmlns:a16="http://schemas.microsoft.com/office/drawing/2014/main" id="{34DC5427-8F15-49E1-93A0-B23279808DA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323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dirty="0"/>
              <a:t>COPIUS – Introduction to Mari – Chapter 02</a:t>
            </a:r>
            <a:endParaRPr lang="en-GB" dirty="0"/>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17</a:t>
            </a:fld>
            <a:endParaRPr lang="en-GB"/>
          </a:p>
        </p:txBody>
      </p:sp>
      <p:sp>
        <p:nvSpPr>
          <p:cNvPr id="9" name="Title 1">
            <a:extLst>
              <a:ext uri="{FF2B5EF4-FFF2-40B4-BE49-F238E27FC236}">
                <a16:creationId xmlns:a16="http://schemas.microsoft.com/office/drawing/2014/main" id="{26C61954-FE3A-4E92-BE25-47071E9D3A63}"/>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Genitive</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case</a:t>
            </a:r>
            <a:endParaRPr lang="en-GB" sz="3600" dirty="0"/>
          </a:p>
        </p:txBody>
      </p:sp>
      <p:graphicFrame>
        <p:nvGraphicFramePr>
          <p:cNvPr id="7" name="Table 7">
            <a:extLst>
              <a:ext uri="{FF2B5EF4-FFF2-40B4-BE49-F238E27FC236}">
                <a16:creationId xmlns:a16="http://schemas.microsoft.com/office/drawing/2014/main" id="{BE992F57-E165-4C21-AEF3-E3DF9CAEF1B0}"/>
              </a:ext>
            </a:extLst>
          </p:cNvPr>
          <p:cNvGraphicFramePr>
            <a:graphicFrameLocks noGrp="1"/>
          </p:cNvGraphicFramePr>
          <p:nvPr>
            <p:extLst>
              <p:ext uri="{D42A27DB-BD31-4B8C-83A1-F6EECF244321}">
                <p14:modId xmlns:p14="http://schemas.microsoft.com/office/powerpoint/2010/main" val="809606459"/>
              </p:ext>
            </p:extLst>
          </p:nvPr>
        </p:nvGraphicFramePr>
        <p:xfrm>
          <a:off x="668215" y="2321560"/>
          <a:ext cx="5072184" cy="1828800"/>
        </p:xfrm>
        <a:graphic>
          <a:graphicData uri="http://schemas.openxmlformats.org/drawingml/2006/table">
            <a:tbl>
              <a:tblPr firstRow="1" bandRow="1">
                <a:tableStyleId>{5940675A-B579-460E-94D1-54222C63F5DA}</a:tableStyleId>
              </a:tblPr>
              <a:tblGrid>
                <a:gridCol w="1690728">
                  <a:extLst>
                    <a:ext uri="{9D8B030D-6E8A-4147-A177-3AD203B41FA5}">
                      <a16:colId xmlns:a16="http://schemas.microsoft.com/office/drawing/2014/main" val="3176326232"/>
                    </a:ext>
                  </a:extLst>
                </a:gridCol>
                <a:gridCol w="1690728">
                  <a:extLst>
                    <a:ext uri="{9D8B030D-6E8A-4147-A177-3AD203B41FA5}">
                      <a16:colId xmlns:a16="http://schemas.microsoft.com/office/drawing/2014/main" val="2982319150"/>
                    </a:ext>
                  </a:extLst>
                </a:gridCol>
                <a:gridCol w="1690728">
                  <a:extLst>
                    <a:ext uri="{9D8B030D-6E8A-4147-A177-3AD203B41FA5}">
                      <a16:colId xmlns:a16="http://schemas.microsoft.com/office/drawing/2014/main" val="2253502906"/>
                    </a:ext>
                  </a:extLst>
                </a:gridCol>
              </a:tblGrid>
              <a:tr h="370840">
                <a:tc>
                  <a:txBody>
                    <a:bodyPr/>
                    <a:lstStyle/>
                    <a:p>
                      <a:pPr algn="ctr"/>
                      <a:r>
                        <a:rPr lang="de-AT" sz="2400" dirty="0"/>
                        <a:t>‘foot, leg’</a:t>
                      </a:r>
                      <a:endParaRPr lang="en-GB" sz="24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400" b="1" dirty="0"/>
                        <a:t>Finnish</a:t>
                      </a:r>
                      <a:endParaRPr lang="en-GB"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400" b="1" dirty="0"/>
                        <a:t>Mari</a:t>
                      </a:r>
                      <a:endParaRPr lang="en-GB"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257088"/>
                  </a:ext>
                </a:extLst>
              </a:tr>
              <a:tr h="370840">
                <a:tc>
                  <a:txBody>
                    <a:bodyPr/>
                    <a:lstStyle/>
                    <a:p>
                      <a:r>
                        <a:rPr lang="de-AT" sz="2400" b="1" dirty="0"/>
                        <a:t>Nominative</a:t>
                      </a:r>
                      <a:endParaRPr lang="en-GB"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de-AT" sz="2400" dirty="0"/>
                        <a:t>jalka</a:t>
                      </a:r>
                      <a:endParaRPr lang="en-GB" sz="2400"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az-Cyrl-AZ" sz="2400" dirty="0"/>
                        <a:t>й</a:t>
                      </a:r>
                      <a:r>
                        <a:rPr lang="mi-NZ" sz="2400" dirty="0"/>
                        <a:t>ол</a:t>
                      </a:r>
                      <a:endParaRPr lang="en-GB" sz="2400"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0888825"/>
                  </a:ext>
                </a:extLst>
              </a:tr>
              <a:tr h="370840">
                <a:tc>
                  <a:txBody>
                    <a:bodyPr/>
                    <a:lstStyle/>
                    <a:p>
                      <a:r>
                        <a:rPr lang="de-AT" sz="2400" b="1" dirty="0"/>
                        <a:t>Genitive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de-AT" sz="2400" dirty="0"/>
                        <a:t>jalan</a:t>
                      </a:r>
                      <a:endParaRPr lang="en-GB" sz="2400" dirty="0"/>
                    </a:p>
                  </a:txBody>
                  <a:tcPr anchor="ctr">
                    <a:lnL w="38100" cap="flat" cmpd="sng" algn="ctr">
                      <a:solidFill>
                        <a:schemeClr val="tx1"/>
                      </a:solidFill>
                      <a:prstDash val="solid"/>
                      <a:round/>
                      <a:headEnd type="none" w="med" len="med"/>
                      <a:tailEnd type="none" w="med" len="med"/>
                    </a:lnL>
                  </a:tcPr>
                </a:tc>
                <a:tc>
                  <a:txBody>
                    <a:bodyPr/>
                    <a:lstStyle/>
                    <a:p>
                      <a:r>
                        <a:rPr lang="az-Cyrl-AZ" sz="2400" dirty="0"/>
                        <a:t>й</a:t>
                      </a:r>
                      <a:r>
                        <a:rPr lang="mi-NZ" sz="2400" dirty="0"/>
                        <a:t>олын</a:t>
                      </a:r>
                      <a:endParaRPr lang="en-GB" sz="2400" dirty="0"/>
                    </a:p>
                  </a:txBody>
                  <a:tcPr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0424331"/>
                  </a:ext>
                </a:extLst>
              </a:tr>
              <a:tr h="370840">
                <a:tc>
                  <a:txBody>
                    <a:bodyPr/>
                    <a:lstStyle/>
                    <a:p>
                      <a:r>
                        <a:rPr lang="de-AT" sz="2400" b="1" dirty="0"/>
                        <a:t>Accusative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de-AT" sz="2400" dirty="0"/>
                        <a:t>jalan</a:t>
                      </a:r>
                      <a:endParaRPr lang="en-GB" sz="2400" dirty="0"/>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mi-NZ" sz="2400" dirty="0"/>
                        <a:t>йолым</a:t>
                      </a:r>
                      <a:endParaRPr lang="en-GB" sz="2400" dirty="0"/>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443631"/>
                  </a:ext>
                </a:extLst>
              </a:tr>
            </a:tbl>
          </a:graphicData>
        </a:graphic>
      </p:graphicFrame>
      <p:graphicFrame>
        <p:nvGraphicFramePr>
          <p:cNvPr id="20" name="Table 7">
            <a:extLst>
              <a:ext uri="{FF2B5EF4-FFF2-40B4-BE49-F238E27FC236}">
                <a16:creationId xmlns:a16="http://schemas.microsoft.com/office/drawing/2014/main" id="{EE7D2780-8519-4F0A-B91B-1FCEDCA58612}"/>
              </a:ext>
            </a:extLst>
          </p:cNvPr>
          <p:cNvGraphicFramePr>
            <a:graphicFrameLocks noGrp="1"/>
          </p:cNvGraphicFramePr>
          <p:nvPr>
            <p:extLst>
              <p:ext uri="{D42A27DB-BD31-4B8C-83A1-F6EECF244321}">
                <p14:modId xmlns:p14="http://schemas.microsoft.com/office/powerpoint/2010/main" val="3305536116"/>
              </p:ext>
            </p:extLst>
          </p:nvPr>
        </p:nvGraphicFramePr>
        <p:xfrm>
          <a:off x="6446716" y="2321560"/>
          <a:ext cx="5072184" cy="1828800"/>
        </p:xfrm>
        <a:graphic>
          <a:graphicData uri="http://schemas.openxmlformats.org/drawingml/2006/table">
            <a:tbl>
              <a:tblPr firstRow="1" bandRow="1">
                <a:tableStyleId>{5940675A-B579-460E-94D1-54222C63F5DA}</a:tableStyleId>
              </a:tblPr>
              <a:tblGrid>
                <a:gridCol w="1690728">
                  <a:extLst>
                    <a:ext uri="{9D8B030D-6E8A-4147-A177-3AD203B41FA5}">
                      <a16:colId xmlns:a16="http://schemas.microsoft.com/office/drawing/2014/main" val="3176326232"/>
                    </a:ext>
                  </a:extLst>
                </a:gridCol>
                <a:gridCol w="1690728">
                  <a:extLst>
                    <a:ext uri="{9D8B030D-6E8A-4147-A177-3AD203B41FA5}">
                      <a16:colId xmlns:a16="http://schemas.microsoft.com/office/drawing/2014/main" val="2982319150"/>
                    </a:ext>
                  </a:extLst>
                </a:gridCol>
                <a:gridCol w="1690728">
                  <a:extLst>
                    <a:ext uri="{9D8B030D-6E8A-4147-A177-3AD203B41FA5}">
                      <a16:colId xmlns:a16="http://schemas.microsoft.com/office/drawing/2014/main" val="2253502906"/>
                    </a:ext>
                  </a:extLst>
                </a:gridCol>
              </a:tblGrid>
              <a:tr h="370840">
                <a:tc>
                  <a:txBody>
                    <a:bodyPr/>
                    <a:lstStyle/>
                    <a:p>
                      <a:pPr algn="ctr"/>
                      <a:r>
                        <a:rPr lang="de-AT" sz="2400" dirty="0"/>
                        <a:t>‘key’</a:t>
                      </a:r>
                      <a:endParaRPr lang="en-GB" sz="24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400" b="1" dirty="0"/>
                        <a:t>Finnish</a:t>
                      </a:r>
                      <a:endParaRPr lang="en-GB"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400" b="1" dirty="0"/>
                        <a:t>Mari</a:t>
                      </a:r>
                      <a:endParaRPr lang="en-GB"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257088"/>
                  </a:ext>
                </a:extLst>
              </a:tr>
              <a:tr h="370840">
                <a:tc>
                  <a:txBody>
                    <a:bodyPr/>
                    <a:lstStyle/>
                    <a:p>
                      <a:r>
                        <a:rPr lang="de-AT" sz="2400" b="1" dirty="0"/>
                        <a:t>Nominative</a:t>
                      </a:r>
                      <a:endParaRPr lang="en-GB"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de-AT" sz="2400" dirty="0"/>
                        <a:t>avain</a:t>
                      </a:r>
                      <a:endParaRPr lang="en-GB" sz="2400"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mi-NZ" sz="2400" dirty="0"/>
                        <a:t>сравоч</a:t>
                      </a:r>
                      <a:endParaRPr lang="en-GB" sz="2400"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0888825"/>
                  </a:ext>
                </a:extLst>
              </a:tr>
              <a:tr h="370840">
                <a:tc>
                  <a:txBody>
                    <a:bodyPr/>
                    <a:lstStyle/>
                    <a:p>
                      <a:r>
                        <a:rPr lang="de-AT" sz="2400" b="1" dirty="0"/>
                        <a:t>Genitive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de-AT" sz="2400" dirty="0"/>
                        <a:t>avai</a:t>
                      </a:r>
                      <a:r>
                        <a:rPr lang="de-AT" sz="2400" u="sng" dirty="0"/>
                        <a:t>m</a:t>
                      </a:r>
                      <a:r>
                        <a:rPr lang="de-AT" sz="2400" dirty="0"/>
                        <a:t>en</a:t>
                      </a:r>
                      <a:endParaRPr lang="en-GB" sz="2400" dirty="0"/>
                    </a:p>
                  </a:txBody>
                  <a:tcPr anchor="ctr">
                    <a:lnL w="38100" cap="flat" cmpd="sng" algn="ctr">
                      <a:solidFill>
                        <a:schemeClr val="tx1"/>
                      </a:solidFill>
                      <a:prstDash val="solid"/>
                      <a:round/>
                      <a:headEnd type="none" w="med" len="med"/>
                      <a:tailEnd type="none" w="med" len="med"/>
                    </a:lnL>
                  </a:tcPr>
                </a:tc>
                <a:tc>
                  <a:txBody>
                    <a:bodyPr/>
                    <a:lstStyle/>
                    <a:p>
                      <a:r>
                        <a:rPr lang="mi-NZ" sz="2400" dirty="0"/>
                        <a:t>сравочын</a:t>
                      </a:r>
                      <a:endParaRPr lang="en-GB" sz="2400" dirty="0"/>
                    </a:p>
                  </a:txBody>
                  <a:tcPr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0424331"/>
                  </a:ext>
                </a:extLst>
              </a:tr>
              <a:tr h="370840">
                <a:tc>
                  <a:txBody>
                    <a:bodyPr/>
                    <a:lstStyle/>
                    <a:p>
                      <a:r>
                        <a:rPr lang="de-AT" sz="2400" b="1" dirty="0"/>
                        <a:t>Accusative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de-AT" sz="2400" dirty="0"/>
                        <a:t>avai</a:t>
                      </a:r>
                      <a:r>
                        <a:rPr lang="de-AT" sz="2400" u="sng" dirty="0"/>
                        <a:t>m</a:t>
                      </a:r>
                      <a:r>
                        <a:rPr lang="de-AT" sz="2400" dirty="0"/>
                        <a:t>en</a:t>
                      </a:r>
                      <a:endParaRPr lang="en-GB" sz="2400" dirty="0"/>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mi-NZ" sz="2400" dirty="0"/>
                        <a:t>сравочым</a:t>
                      </a:r>
                      <a:endParaRPr lang="en-GB" sz="2400" dirty="0"/>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443631"/>
                  </a:ext>
                </a:extLst>
              </a:tr>
            </a:tbl>
          </a:graphicData>
        </a:graphic>
      </p:graphicFrame>
      <p:sp>
        <p:nvSpPr>
          <p:cNvPr id="21" name="Rectangle 20">
            <a:extLst>
              <a:ext uri="{FF2B5EF4-FFF2-40B4-BE49-F238E27FC236}">
                <a16:creationId xmlns:a16="http://schemas.microsoft.com/office/drawing/2014/main" id="{C9920539-5A4E-4F04-AAE3-8AD30F57275A}"/>
              </a:ext>
            </a:extLst>
          </p:cNvPr>
          <p:cNvSpPr/>
          <p:nvPr/>
        </p:nvSpPr>
        <p:spPr>
          <a:xfrm>
            <a:off x="2412999" y="3295650"/>
            <a:ext cx="1028701" cy="336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718BE05-7F6B-4DF9-8DCF-FCFF9F9017F1}"/>
              </a:ext>
            </a:extLst>
          </p:cNvPr>
          <p:cNvSpPr/>
          <p:nvPr/>
        </p:nvSpPr>
        <p:spPr>
          <a:xfrm>
            <a:off x="2412998" y="3723004"/>
            <a:ext cx="1028701" cy="357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3A5F1D2-3AF2-4807-87C3-A15C0CF527A0}"/>
              </a:ext>
            </a:extLst>
          </p:cNvPr>
          <p:cNvSpPr/>
          <p:nvPr/>
        </p:nvSpPr>
        <p:spPr>
          <a:xfrm>
            <a:off x="8182707" y="3278505"/>
            <a:ext cx="1177193" cy="336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D269E4B-622E-4CB1-B8A4-CADF8CB341E5}"/>
              </a:ext>
            </a:extLst>
          </p:cNvPr>
          <p:cNvSpPr/>
          <p:nvPr/>
        </p:nvSpPr>
        <p:spPr>
          <a:xfrm>
            <a:off x="8153400" y="3743960"/>
            <a:ext cx="1177193" cy="336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23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dirty="0"/>
              <a:t>COPIUS – Introduction to Mari – Chapter 02</a:t>
            </a:r>
            <a:endParaRPr lang="en-GB" dirty="0"/>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9" name="Title 1">
            <a:extLst>
              <a:ext uri="{FF2B5EF4-FFF2-40B4-BE49-F238E27FC236}">
                <a16:creationId xmlns:a16="http://schemas.microsoft.com/office/drawing/2014/main" id="{26C61954-FE3A-4E92-BE25-47071E9D3A63}"/>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3600" u="sng" dirty="0">
                <a:latin typeface="Calibri" panose="020F0502020204030204" pitchFamily="34" charset="0"/>
                <a:ea typeface="Times New Roman" panose="02020603050405020304" pitchFamily="18" charset="0"/>
                <a:cs typeface="Calibri" panose="020F0502020204030204" pitchFamily="34" charset="0"/>
              </a:rPr>
              <a:t>Genitive</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case</a:t>
            </a:r>
            <a:endParaRPr lang="en-GB" sz="3600" dirty="0"/>
          </a:p>
        </p:txBody>
      </p:sp>
      <p:graphicFrame>
        <p:nvGraphicFramePr>
          <p:cNvPr id="7" name="Table 7">
            <a:extLst>
              <a:ext uri="{FF2B5EF4-FFF2-40B4-BE49-F238E27FC236}">
                <a16:creationId xmlns:a16="http://schemas.microsoft.com/office/drawing/2014/main" id="{BE992F57-E165-4C21-AEF3-E3DF9CAEF1B0}"/>
              </a:ext>
            </a:extLst>
          </p:cNvPr>
          <p:cNvGraphicFramePr>
            <a:graphicFrameLocks noGrp="1"/>
          </p:cNvGraphicFramePr>
          <p:nvPr/>
        </p:nvGraphicFramePr>
        <p:xfrm>
          <a:off x="668215" y="2321560"/>
          <a:ext cx="5072184" cy="1828800"/>
        </p:xfrm>
        <a:graphic>
          <a:graphicData uri="http://schemas.openxmlformats.org/drawingml/2006/table">
            <a:tbl>
              <a:tblPr firstRow="1" bandRow="1">
                <a:tableStyleId>{5940675A-B579-460E-94D1-54222C63F5DA}</a:tableStyleId>
              </a:tblPr>
              <a:tblGrid>
                <a:gridCol w="1690728">
                  <a:extLst>
                    <a:ext uri="{9D8B030D-6E8A-4147-A177-3AD203B41FA5}">
                      <a16:colId xmlns:a16="http://schemas.microsoft.com/office/drawing/2014/main" val="3176326232"/>
                    </a:ext>
                  </a:extLst>
                </a:gridCol>
                <a:gridCol w="1690728">
                  <a:extLst>
                    <a:ext uri="{9D8B030D-6E8A-4147-A177-3AD203B41FA5}">
                      <a16:colId xmlns:a16="http://schemas.microsoft.com/office/drawing/2014/main" val="2982319150"/>
                    </a:ext>
                  </a:extLst>
                </a:gridCol>
                <a:gridCol w="1690728">
                  <a:extLst>
                    <a:ext uri="{9D8B030D-6E8A-4147-A177-3AD203B41FA5}">
                      <a16:colId xmlns:a16="http://schemas.microsoft.com/office/drawing/2014/main" val="2253502906"/>
                    </a:ext>
                  </a:extLst>
                </a:gridCol>
              </a:tblGrid>
              <a:tr h="370840">
                <a:tc>
                  <a:txBody>
                    <a:bodyPr/>
                    <a:lstStyle/>
                    <a:p>
                      <a:pPr algn="ctr"/>
                      <a:r>
                        <a:rPr lang="de-AT" sz="2400" dirty="0"/>
                        <a:t>‘foot, leg’</a:t>
                      </a:r>
                      <a:endParaRPr lang="en-GB" sz="24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400" b="1" dirty="0"/>
                        <a:t>Finnish</a:t>
                      </a:r>
                      <a:endParaRPr lang="en-GB"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400" b="1" dirty="0"/>
                        <a:t>Mari</a:t>
                      </a:r>
                      <a:endParaRPr lang="en-GB"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257088"/>
                  </a:ext>
                </a:extLst>
              </a:tr>
              <a:tr h="370840">
                <a:tc>
                  <a:txBody>
                    <a:bodyPr/>
                    <a:lstStyle/>
                    <a:p>
                      <a:r>
                        <a:rPr lang="de-AT" sz="2400" b="1" dirty="0"/>
                        <a:t>Nominative</a:t>
                      </a:r>
                      <a:endParaRPr lang="en-GB"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de-AT" sz="2400" dirty="0"/>
                        <a:t>jalka</a:t>
                      </a:r>
                      <a:endParaRPr lang="en-GB" sz="2400"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az-Cyrl-AZ" sz="2400" dirty="0"/>
                        <a:t>й</a:t>
                      </a:r>
                      <a:r>
                        <a:rPr lang="mi-NZ" sz="2400" dirty="0"/>
                        <a:t>ол</a:t>
                      </a:r>
                      <a:endParaRPr lang="en-GB" sz="2400"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0888825"/>
                  </a:ext>
                </a:extLst>
              </a:tr>
              <a:tr h="370840">
                <a:tc>
                  <a:txBody>
                    <a:bodyPr/>
                    <a:lstStyle/>
                    <a:p>
                      <a:r>
                        <a:rPr lang="de-AT" sz="2400" b="1" dirty="0"/>
                        <a:t>Genitive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de-AT" sz="2400" dirty="0"/>
                        <a:t>jalan</a:t>
                      </a:r>
                      <a:endParaRPr lang="en-GB" sz="2400" dirty="0"/>
                    </a:p>
                  </a:txBody>
                  <a:tcPr anchor="ctr">
                    <a:lnL w="38100" cap="flat" cmpd="sng" algn="ctr">
                      <a:solidFill>
                        <a:schemeClr val="tx1"/>
                      </a:solidFill>
                      <a:prstDash val="solid"/>
                      <a:round/>
                      <a:headEnd type="none" w="med" len="med"/>
                      <a:tailEnd type="none" w="med" len="med"/>
                    </a:lnL>
                  </a:tcPr>
                </a:tc>
                <a:tc>
                  <a:txBody>
                    <a:bodyPr/>
                    <a:lstStyle/>
                    <a:p>
                      <a:r>
                        <a:rPr lang="az-Cyrl-AZ" sz="2400" dirty="0"/>
                        <a:t>й</a:t>
                      </a:r>
                      <a:r>
                        <a:rPr lang="mi-NZ" sz="2400" dirty="0"/>
                        <a:t>олын</a:t>
                      </a:r>
                      <a:endParaRPr lang="en-GB" sz="2400" dirty="0"/>
                    </a:p>
                  </a:txBody>
                  <a:tcPr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0424331"/>
                  </a:ext>
                </a:extLst>
              </a:tr>
              <a:tr h="370840">
                <a:tc>
                  <a:txBody>
                    <a:bodyPr/>
                    <a:lstStyle/>
                    <a:p>
                      <a:r>
                        <a:rPr lang="de-AT" sz="2400" b="1" dirty="0"/>
                        <a:t>Accusative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de-AT" sz="2400" dirty="0"/>
                        <a:t>jalan</a:t>
                      </a:r>
                      <a:endParaRPr lang="en-GB" sz="2400" dirty="0"/>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mi-NZ" sz="2400" dirty="0"/>
                        <a:t>йолым</a:t>
                      </a:r>
                      <a:endParaRPr lang="en-GB" sz="2400" dirty="0"/>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443631"/>
                  </a:ext>
                </a:extLst>
              </a:tr>
            </a:tbl>
          </a:graphicData>
        </a:graphic>
      </p:graphicFrame>
      <p:graphicFrame>
        <p:nvGraphicFramePr>
          <p:cNvPr id="20" name="Table 7">
            <a:extLst>
              <a:ext uri="{FF2B5EF4-FFF2-40B4-BE49-F238E27FC236}">
                <a16:creationId xmlns:a16="http://schemas.microsoft.com/office/drawing/2014/main" id="{EE7D2780-8519-4F0A-B91B-1FCEDCA58612}"/>
              </a:ext>
            </a:extLst>
          </p:cNvPr>
          <p:cNvGraphicFramePr>
            <a:graphicFrameLocks noGrp="1"/>
          </p:cNvGraphicFramePr>
          <p:nvPr/>
        </p:nvGraphicFramePr>
        <p:xfrm>
          <a:off x="6446716" y="2321560"/>
          <a:ext cx="5072184" cy="1828800"/>
        </p:xfrm>
        <a:graphic>
          <a:graphicData uri="http://schemas.openxmlformats.org/drawingml/2006/table">
            <a:tbl>
              <a:tblPr firstRow="1" bandRow="1">
                <a:tableStyleId>{5940675A-B579-460E-94D1-54222C63F5DA}</a:tableStyleId>
              </a:tblPr>
              <a:tblGrid>
                <a:gridCol w="1690728">
                  <a:extLst>
                    <a:ext uri="{9D8B030D-6E8A-4147-A177-3AD203B41FA5}">
                      <a16:colId xmlns:a16="http://schemas.microsoft.com/office/drawing/2014/main" val="3176326232"/>
                    </a:ext>
                  </a:extLst>
                </a:gridCol>
                <a:gridCol w="1690728">
                  <a:extLst>
                    <a:ext uri="{9D8B030D-6E8A-4147-A177-3AD203B41FA5}">
                      <a16:colId xmlns:a16="http://schemas.microsoft.com/office/drawing/2014/main" val="2982319150"/>
                    </a:ext>
                  </a:extLst>
                </a:gridCol>
                <a:gridCol w="1690728">
                  <a:extLst>
                    <a:ext uri="{9D8B030D-6E8A-4147-A177-3AD203B41FA5}">
                      <a16:colId xmlns:a16="http://schemas.microsoft.com/office/drawing/2014/main" val="2253502906"/>
                    </a:ext>
                  </a:extLst>
                </a:gridCol>
              </a:tblGrid>
              <a:tr h="370840">
                <a:tc>
                  <a:txBody>
                    <a:bodyPr/>
                    <a:lstStyle/>
                    <a:p>
                      <a:pPr algn="ctr"/>
                      <a:r>
                        <a:rPr lang="de-AT" sz="2400" dirty="0"/>
                        <a:t>‘key’</a:t>
                      </a:r>
                      <a:endParaRPr lang="en-GB" sz="24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400" b="1" dirty="0"/>
                        <a:t>Finnish</a:t>
                      </a:r>
                      <a:endParaRPr lang="en-GB"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400" b="1" dirty="0"/>
                        <a:t>Mari</a:t>
                      </a:r>
                      <a:endParaRPr lang="en-GB"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9257088"/>
                  </a:ext>
                </a:extLst>
              </a:tr>
              <a:tr h="370840">
                <a:tc>
                  <a:txBody>
                    <a:bodyPr/>
                    <a:lstStyle/>
                    <a:p>
                      <a:r>
                        <a:rPr lang="de-AT" sz="2400" b="1" dirty="0"/>
                        <a:t>Nominative</a:t>
                      </a:r>
                      <a:endParaRPr lang="en-GB" sz="24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de-AT" sz="2400" dirty="0"/>
                        <a:t>avain</a:t>
                      </a:r>
                      <a:endParaRPr lang="en-GB" sz="2400"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mi-NZ" sz="2400" dirty="0"/>
                        <a:t>сравоч</a:t>
                      </a:r>
                      <a:endParaRPr lang="en-GB" sz="2400"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20888825"/>
                  </a:ext>
                </a:extLst>
              </a:tr>
              <a:tr h="370840">
                <a:tc>
                  <a:txBody>
                    <a:bodyPr/>
                    <a:lstStyle/>
                    <a:p>
                      <a:r>
                        <a:rPr lang="de-AT" sz="2400" b="1" dirty="0"/>
                        <a:t>Genitive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de-AT" sz="2400" dirty="0"/>
                        <a:t>avai</a:t>
                      </a:r>
                      <a:r>
                        <a:rPr lang="de-AT" sz="2400" u="sng" dirty="0"/>
                        <a:t>m</a:t>
                      </a:r>
                      <a:r>
                        <a:rPr lang="de-AT" sz="2400" dirty="0"/>
                        <a:t>en</a:t>
                      </a:r>
                      <a:endParaRPr lang="en-GB" sz="2400" dirty="0"/>
                    </a:p>
                  </a:txBody>
                  <a:tcPr anchor="ctr">
                    <a:lnL w="38100" cap="flat" cmpd="sng" algn="ctr">
                      <a:solidFill>
                        <a:schemeClr val="tx1"/>
                      </a:solidFill>
                      <a:prstDash val="solid"/>
                      <a:round/>
                      <a:headEnd type="none" w="med" len="med"/>
                      <a:tailEnd type="none" w="med" len="med"/>
                    </a:lnL>
                  </a:tcPr>
                </a:tc>
                <a:tc>
                  <a:txBody>
                    <a:bodyPr/>
                    <a:lstStyle/>
                    <a:p>
                      <a:r>
                        <a:rPr lang="mi-NZ" sz="2400" dirty="0"/>
                        <a:t>сравочын</a:t>
                      </a:r>
                      <a:endParaRPr lang="en-GB" sz="2400" dirty="0"/>
                    </a:p>
                  </a:txBody>
                  <a:tcPr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40424331"/>
                  </a:ext>
                </a:extLst>
              </a:tr>
              <a:tr h="370840">
                <a:tc>
                  <a:txBody>
                    <a:bodyPr/>
                    <a:lstStyle/>
                    <a:p>
                      <a:r>
                        <a:rPr lang="de-AT" sz="2400" b="1" dirty="0"/>
                        <a:t>Accusative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de-AT" sz="2400" dirty="0"/>
                        <a:t>avai</a:t>
                      </a:r>
                      <a:r>
                        <a:rPr lang="de-AT" sz="2400" u="sng" dirty="0"/>
                        <a:t>m</a:t>
                      </a:r>
                      <a:r>
                        <a:rPr lang="de-AT" sz="2400" dirty="0"/>
                        <a:t>en</a:t>
                      </a:r>
                      <a:endParaRPr lang="en-GB" sz="2400" dirty="0"/>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r>
                        <a:rPr lang="mi-NZ" sz="2400" dirty="0"/>
                        <a:t>сравочым</a:t>
                      </a:r>
                      <a:endParaRPr lang="en-GB" sz="2400" dirty="0"/>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7443631"/>
                  </a:ext>
                </a:extLst>
              </a:tr>
            </a:tbl>
          </a:graphicData>
        </a:graphic>
      </p:graphicFrame>
      <p:sp>
        <p:nvSpPr>
          <p:cNvPr id="8" name="Content Placeholder 2">
            <a:extLst>
              <a:ext uri="{FF2B5EF4-FFF2-40B4-BE49-F238E27FC236}">
                <a16:creationId xmlns:a16="http://schemas.microsoft.com/office/drawing/2014/main" id="{E13FAFA0-93C8-4E66-8B73-2524BF1E2C9B}"/>
              </a:ext>
            </a:extLst>
          </p:cNvPr>
          <p:cNvSpPr>
            <a:spLocks noGrp="1"/>
          </p:cNvSpPr>
          <p:nvPr>
            <p:ph idx="1"/>
          </p:nvPr>
        </p:nvSpPr>
        <p:spPr>
          <a:xfrm>
            <a:off x="838200" y="4682331"/>
            <a:ext cx="10515600" cy="638969"/>
          </a:xfrm>
        </p:spPr>
        <p:txBody>
          <a:bodyPr/>
          <a:lstStyle/>
          <a:p>
            <a:pPr marL="0" indent="0">
              <a:buNone/>
            </a:pPr>
            <a:r>
              <a:rPr lang="de-AT" dirty="0"/>
              <a:t>Finnic: *m &gt; n / _#</a:t>
            </a:r>
            <a:endParaRPr lang="en-GB" dirty="0"/>
          </a:p>
        </p:txBody>
      </p:sp>
    </p:spTree>
    <p:extLst>
      <p:ext uri="{BB962C8B-B14F-4D97-AF65-F5344CB8AC3E}">
        <p14:creationId xmlns:p14="http://schemas.microsoft.com/office/powerpoint/2010/main" val="403849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 Possessive suffixes</a:t>
            </a: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3951298618"/>
              </p:ext>
            </p:extLst>
          </p:nvPr>
        </p:nvGraphicFramePr>
        <p:xfrm>
          <a:off x="3534600" y="1773155"/>
          <a:ext cx="4618800" cy="362712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пӧрт </a:t>
                      </a:r>
                      <a:r>
                        <a:rPr lang="mi-NZ" sz="2800" dirty="0"/>
                        <a:t>‘house’</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-ем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mi-NZ" sz="2800" b="0" dirty="0"/>
                        <a:t>пӧрт</a:t>
                      </a:r>
                      <a:r>
                        <a:rPr lang="mi-NZ" sz="2800" b="1" dirty="0"/>
                        <a:t>е</a:t>
                      </a:r>
                      <a:r>
                        <a:rPr lang="mi-NZ" sz="2800" b="0" dirty="0"/>
                        <a:t>м</a:t>
                      </a:r>
                      <a:endParaRPr lang="en-GB" sz="2800" b="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mi-NZ" sz="2800" dirty="0"/>
                        <a:t>-ет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b="0" dirty="0"/>
                        <a:t>пӧрт</a:t>
                      </a:r>
                      <a:r>
                        <a:rPr lang="mi-NZ" sz="2800" b="1" dirty="0"/>
                        <a:t>е</a:t>
                      </a:r>
                      <a:r>
                        <a:rPr lang="mi-NZ" sz="2800" b="0" dirty="0"/>
                        <a:t>т</a:t>
                      </a:r>
                      <a:endParaRPr lang="en-GB" sz="2800" b="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230613915"/>
                  </a:ext>
                </a:extLst>
              </a:tr>
              <a:tr h="359625">
                <a:tc>
                  <a:txBody>
                    <a:bodyPr/>
                    <a:lstStyle/>
                    <a:p>
                      <a:r>
                        <a:rPr lang="mi-NZ" sz="2800" dirty="0"/>
                        <a:t>-ЖЕ</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sz="2800" b="0" dirty="0"/>
                        <a:t>п</a:t>
                      </a:r>
                      <a:r>
                        <a:rPr lang="mi-NZ" sz="2800" b="1" dirty="0"/>
                        <a:t>ӧ</a:t>
                      </a:r>
                      <a:r>
                        <a:rPr lang="mi-NZ" sz="2800" b="0" dirty="0"/>
                        <a:t>ртшӧ</a:t>
                      </a:r>
                      <a:endParaRPr lang="en-GB" sz="2800" b="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b="0" dirty="0"/>
                        <a:t>пӧртн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b="0" dirty="0"/>
                        <a:t>пӧртд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-ышт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b="0" dirty="0"/>
                        <a:t>п</a:t>
                      </a:r>
                      <a:r>
                        <a:rPr lang="mi-NZ" sz="2800" b="1" dirty="0"/>
                        <a:t>ӧ</a:t>
                      </a:r>
                      <a:r>
                        <a:rPr lang="mi-NZ" sz="2800" b="0" dirty="0"/>
                        <a:t>ртышт</a:t>
                      </a:r>
                      <a:endParaRPr lang="en-GB" sz="2800" b="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Tree>
    <p:extLst>
      <p:ext uri="{BB962C8B-B14F-4D97-AF65-F5344CB8AC3E}">
        <p14:creationId xmlns:p14="http://schemas.microsoft.com/office/powerpoint/2010/main" val="403333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20</a:t>
            </a:fld>
            <a:endParaRPr lang="en-GB"/>
          </a:p>
        </p:txBody>
      </p:sp>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990266423"/>
              </p:ext>
            </p:extLst>
          </p:nvPr>
        </p:nvGraphicFramePr>
        <p:xfrm>
          <a:off x="2928937"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401495">
                  <a:extLst>
                    <a:ext uri="{9D8B030D-6E8A-4147-A177-3AD203B41FA5}">
                      <a16:colId xmlns:a16="http://schemas.microsoft.com/office/drawing/2014/main" val="2590972637"/>
                    </a:ext>
                  </a:extLst>
                </a:gridCol>
                <a:gridCol w="2402624">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rPr>
                        <a:t>Px3Pl</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rPr>
                        <a:t>о</a:t>
                      </a:r>
                      <a:r>
                        <a:rPr lang="en-US" sz="1800" dirty="0" err="1">
                          <a:effectLst/>
                          <a:latin typeface="+mn-lt"/>
                        </a:rPr>
                        <a:t>л</a:t>
                      </a:r>
                      <a:r>
                        <a:rPr lang="en-US" sz="1800" b="1" dirty="0" err="1">
                          <a:effectLst/>
                          <a:latin typeface="+mn-lt"/>
                        </a:rPr>
                        <a:t>а</a:t>
                      </a:r>
                      <a:r>
                        <a:rPr lang="en-US" sz="1800" dirty="0" err="1">
                          <a:effectLst/>
                          <a:latin typeface="+mn-lt"/>
                        </a:rPr>
                        <a:t>шт</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rPr>
                        <a:t>п</a:t>
                      </a:r>
                      <a:r>
                        <a:rPr lang="en-US" sz="1800" dirty="0" err="1">
                          <a:effectLst/>
                          <a:latin typeface="+mn-lt"/>
                        </a:rPr>
                        <a:t>ас</a:t>
                      </a:r>
                      <a:r>
                        <a:rPr lang="en-US" sz="1800" b="1" dirty="0" err="1">
                          <a:effectLst/>
                          <a:latin typeface="+mn-lt"/>
                        </a:rPr>
                        <a:t>у</a:t>
                      </a:r>
                      <a:r>
                        <a:rPr lang="en-US" sz="1800" dirty="0" err="1">
                          <a:effectLst/>
                          <a:latin typeface="+mn-lt"/>
                        </a:rPr>
                        <a:t>шт</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rPr>
                        <a:t>т</a:t>
                      </a:r>
                      <a:r>
                        <a:rPr lang="en-US" sz="1800" dirty="0" err="1">
                          <a:effectLst/>
                          <a:latin typeface="+mn-lt"/>
                        </a:rPr>
                        <a:t>еҥг</a:t>
                      </a:r>
                      <a:r>
                        <a:rPr lang="en-US" sz="1800" b="1" dirty="0" err="1">
                          <a:effectLst/>
                          <a:latin typeface="+mn-lt"/>
                        </a:rPr>
                        <a:t>е</a:t>
                      </a:r>
                      <a:r>
                        <a:rPr lang="en-US" sz="1800" dirty="0" err="1">
                          <a:effectLst/>
                          <a:latin typeface="+mn-lt"/>
                        </a:rPr>
                        <a:t>шт</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rPr>
                        <a:t>к</a:t>
                      </a:r>
                      <a:r>
                        <a:rPr lang="en-US" sz="1800" dirty="0" err="1">
                          <a:effectLst/>
                          <a:latin typeface="+mn-lt"/>
                        </a:rPr>
                        <a:t>ӱт</a:t>
                      </a:r>
                      <a:r>
                        <a:rPr lang="en-US" sz="1800" b="1" dirty="0" err="1">
                          <a:effectLst/>
                          <a:latin typeface="+mn-lt"/>
                        </a:rPr>
                        <a:t>ӱ</a:t>
                      </a:r>
                      <a:r>
                        <a:rPr lang="en-US" sz="1800" dirty="0" err="1">
                          <a:effectLst/>
                          <a:latin typeface="+mn-lt"/>
                        </a:rPr>
                        <a:t>шт</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38461954"/>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с</a:t>
                      </a:r>
                      <a:r>
                        <a:rPr lang="en-US" sz="1800" b="0" dirty="0" err="1">
                          <a:effectLst/>
                          <a:latin typeface="+mn-lt"/>
                          <a:ea typeface="PMingLiU" panose="02020500000000000000" pitchFamily="18" charset="-120"/>
                          <a:cs typeface="Calibri" panose="020F0502020204030204" pitchFamily="34" charset="0"/>
                        </a:rPr>
                        <a:t>ад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garden</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с</a:t>
                      </a:r>
                      <a:r>
                        <a:rPr lang="en-US" sz="1800" b="1" dirty="0" err="1">
                          <a:effectLst/>
                          <a:latin typeface="+mn-lt"/>
                          <a:ea typeface="PMingLiU" panose="02020500000000000000" pitchFamily="18" charset="-120"/>
                          <a:cs typeface="Calibri" panose="020F0502020204030204" pitchFamily="34" charset="0"/>
                        </a:rPr>
                        <a:t>а</a:t>
                      </a:r>
                      <a:r>
                        <a:rPr lang="en-US" sz="1800" dirty="0" err="1">
                          <a:effectLst/>
                          <a:latin typeface="+mn-lt"/>
                          <a:ea typeface="PMingLiU" panose="02020500000000000000" pitchFamily="18" charset="-120"/>
                          <a:cs typeface="Calibri" panose="020F0502020204030204" pitchFamily="34" charset="0"/>
                        </a:rPr>
                        <a:t>дышт</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259202887"/>
                  </a:ext>
                </a:extLst>
              </a:tr>
              <a:tr h="310810">
                <a:tc>
                  <a:txBody>
                    <a:bodyPr/>
                    <a:lstStyle/>
                    <a:p>
                      <a:pPr algn="just"/>
                      <a:r>
                        <a:rPr lang="az-Cyrl-AZ" sz="1800" b="0" dirty="0">
                          <a:effectLst/>
                          <a:latin typeface="+mn-lt"/>
                          <a:ea typeface="PMingLiU" panose="02020500000000000000" pitchFamily="18" charset="-120"/>
                          <a:cs typeface="Calibri" panose="020F0502020204030204" pitchFamily="34" charset="0"/>
                        </a:rPr>
                        <a:t>в</a:t>
                      </a:r>
                      <a:r>
                        <a:rPr lang="en-US" sz="1800" b="0" dirty="0" err="1">
                          <a:effectLst/>
                          <a:latin typeface="+mn-lt"/>
                          <a:ea typeface="PMingLiU" panose="02020500000000000000" pitchFamily="18" charset="-120"/>
                          <a:cs typeface="Calibri" panose="020F0502020204030204" pitchFamily="34" charset="0"/>
                        </a:rPr>
                        <a:t>ер</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рышт</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37462324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кид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hand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и</a:t>
                      </a:r>
                      <a:r>
                        <a:rPr lang="en-US" sz="1800" dirty="0" err="1">
                          <a:effectLst/>
                          <a:latin typeface="+mn-lt"/>
                          <a:ea typeface="PMingLiU" panose="02020500000000000000" pitchFamily="18" charset="-120"/>
                          <a:cs typeface="Calibri" panose="020F0502020204030204" pitchFamily="34" charset="0"/>
                        </a:rPr>
                        <a:t>дышт</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97969998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мут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word</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м</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тышт</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пӧрт</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ртышт</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вӱд</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dirty="0">
                          <a:effectLst/>
                          <a:latin typeface="+mn-lt"/>
                          <a:ea typeface="PMingLiU" panose="02020500000000000000" pitchFamily="18" charset="-120"/>
                          <a:cs typeface="Calibri" panose="020F0502020204030204" pitchFamily="34" charset="0"/>
                        </a:rPr>
                        <a:t>water</a:t>
                      </a:r>
                      <a:endParaRPr lang="en-GB" sz="1800" dirty="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в</a:t>
                      </a:r>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дышт</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чышт</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мышт</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tc>
                <a:tc>
                  <a:txBody>
                    <a:bodyPr/>
                    <a:lstStyle/>
                    <a:p>
                      <a:pPr algn="just"/>
                      <a:r>
                        <a:rPr lang="az-Cyrl-AZ" sz="1800" dirty="0">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ргышт</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5849980"/>
                  </a:ext>
                </a:extLst>
              </a:tr>
            </a:tbl>
          </a:graphicData>
        </a:graphic>
      </p:graphicFrame>
      <p:sp>
        <p:nvSpPr>
          <p:cNvPr id="9" name="Title 1">
            <a:extLst>
              <a:ext uri="{FF2B5EF4-FFF2-40B4-BE49-F238E27FC236}">
                <a16:creationId xmlns:a16="http://schemas.microsoft.com/office/drawing/2014/main" id="{26C61954-FE3A-4E92-BE25-47071E9D3A63}"/>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Possessive suffixes</a:t>
            </a:r>
            <a:endParaRPr lang="en-GB" sz="3600" dirty="0"/>
          </a:p>
        </p:txBody>
      </p:sp>
      <p:cxnSp>
        <p:nvCxnSpPr>
          <p:cNvPr id="10" name="Straight Connector 9">
            <a:extLst>
              <a:ext uri="{FF2B5EF4-FFF2-40B4-BE49-F238E27FC236}">
                <a16:creationId xmlns:a16="http://schemas.microsoft.com/office/drawing/2014/main" id="{3ED0C67E-5A9D-4A79-9506-6A7A6FCF8CC3}"/>
              </a:ext>
            </a:extLst>
          </p:cNvPr>
          <p:cNvCxnSpPr/>
          <p:nvPr/>
        </p:nvCxnSpPr>
        <p:spPr>
          <a:xfrm>
            <a:off x="1207477" y="3422649"/>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Content Placeholder 2">
            <a:extLst>
              <a:ext uri="{FF2B5EF4-FFF2-40B4-BE49-F238E27FC236}">
                <a16:creationId xmlns:a16="http://schemas.microsoft.com/office/drawing/2014/main" id="{4FDBF58B-0270-4069-845E-14D8CD39CADE}"/>
              </a:ext>
            </a:extLst>
          </p:cNvPr>
          <p:cNvSpPr>
            <a:spLocks noGrp="1"/>
          </p:cNvSpPr>
          <p:nvPr>
            <p:ph idx="1"/>
          </p:nvPr>
        </p:nvSpPr>
        <p:spPr>
          <a:xfrm>
            <a:off x="6112668" y="1025751"/>
            <a:ext cx="2198994" cy="646095"/>
          </a:xfrm>
        </p:spPr>
        <p:txBody>
          <a:bodyPr>
            <a:normAutofit/>
          </a:bodyPr>
          <a:lstStyle/>
          <a:p>
            <a:pPr marL="0" indent="0">
              <a:buNone/>
            </a:pPr>
            <a:r>
              <a:rPr lang="de-AT" dirty="0"/>
              <a:t>3Pl -(</a:t>
            </a:r>
            <a:r>
              <a:rPr lang="mi-NZ" dirty="0"/>
              <a:t>ы)шт:</a:t>
            </a:r>
            <a:endParaRPr lang="en-GB" dirty="0"/>
          </a:p>
        </p:txBody>
      </p:sp>
      <p:sp>
        <p:nvSpPr>
          <p:cNvPr id="15" name="Content Placeholder 2">
            <a:extLst>
              <a:ext uri="{FF2B5EF4-FFF2-40B4-BE49-F238E27FC236}">
                <a16:creationId xmlns:a16="http://schemas.microsoft.com/office/drawing/2014/main" id="{97DC732A-D7FC-4F98-8E24-61B19844D8D3}"/>
              </a:ext>
            </a:extLst>
          </p:cNvPr>
          <p:cNvSpPr txBox="1">
            <a:spLocks/>
          </p:cNvSpPr>
          <p:nvPr/>
        </p:nvSpPr>
        <p:spPr>
          <a:xfrm>
            <a:off x="1207477"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16" name="Content Placeholder 2">
            <a:extLst>
              <a:ext uri="{FF2B5EF4-FFF2-40B4-BE49-F238E27FC236}">
                <a16:creationId xmlns:a16="http://schemas.microsoft.com/office/drawing/2014/main" id="{06E14B02-626F-4A93-B676-E8094AB3754A}"/>
              </a:ext>
            </a:extLst>
          </p:cNvPr>
          <p:cNvSpPr txBox="1">
            <a:spLocks/>
          </p:cNvSpPr>
          <p:nvPr/>
        </p:nvSpPr>
        <p:spPr>
          <a:xfrm>
            <a:off x="1207477"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17" name="Content Placeholder 2">
            <a:extLst>
              <a:ext uri="{FF2B5EF4-FFF2-40B4-BE49-F238E27FC236}">
                <a16:creationId xmlns:a16="http://schemas.microsoft.com/office/drawing/2014/main" id="{25E33F94-0F77-4B6E-B69E-4283FF8DEF7F}"/>
              </a:ext>
            </a:extLst>
          </p:cNvPr>
          <p:cNvSpPr txBox="1">
            <a:spLocks/>
          </p:cNvSpPr>
          <p:nvPr/>
        </p:nvSpPr>
        <p:spPr>
          <a:xfrm>
            <a:off x="1207477"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cxnSp>
        <p:nvCxnSpPr>
          <p:cNvPr id="18" name="Straight Connector 17">
            <a:extLst>
              <a:ext uri="{FF2B5EF4-FFF2-40B4-BE49-F238E27FC236}">
                <a16:creationId xmlns:a16="http://schemas.microsoft.com/office/drawing/2014/main" id="{34DC5427-8F15-49E1-93A0-B23279808DA2}"/>
              </a:ext>
            </a:extLst>
          </p:cNvPr>
          <p:cNvCxnSpPr/>
          <p:nvPr/>
        </p:nvCxnSpPr>
        <p:spPr>
          <a:xfrm>
            <a:off x="1207477" y="5286380"/>
            <a:ext cx="9566031"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7730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21</a:t>
            </a:fld>
            <a:endParaRPr lang="en-GB"/>
          </a:p>
        </p:txBody>
      </p:sp>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963227441"/>
              </p:ext>
            </p:extLst>
          </p:nvPr>
        </p:nvGraphicFramePr>
        <p:xfrm>
          <a:off x="3995730"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015199">
                  <a:extLst>
                    <a:ext uri="{9D8B030D-6E8A-4147-A177-3AD203B41FA5}">
                      <a16:colId xmlns:a16="http://schemas.microsoft.com/office/drawing/2014/main" val="2590972637"/>
                    </a:ext>
                  </a:extLst>
                </a:gridCol>
                <a:gridCol w="2788920">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rPr>
                        <a:t>Px3Sg</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rPr>
                        <a:t>о</a:t>
                      </a:r>
                      <a:r>
                        <a:rPr lang="en-US" sz="1800" dirty="0" err="1">
                          <a:effectLst/>
                          <a:latin typeface="+mn-lt"/>
                        </a:rPr>
                        <a:t>л</a:t>
                      </a:r>
                      <a:r>
                        <a:rPr lang="en-US" sz="1800" b="1" dirty="0" err="1">
                          <a:effectLst/>
                          <a:latin typeface="+mn-lt"/>
                        </a:rPr>
                        <a:t>а</a:t>
                      </a:r>
                      <a:r>
                        <a:rPr lang="mi-NZ" sz="1800" dirty="0">
                          <a:effectLst/>
                          <a:latin typeface="+mn-lt"/>
                        </a:rPr>
                        <a:t>ж(е)</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rPr>
                        <a:t>п</a:t>
                      </a:r>
                      <a:r>
                        <a:rPr lang="en-US" sz="1800" dirty="0" err="1">
                          <a:effectLst/>
                          <a:latin typeface="+mn-lt"/>
                        </a:rPr>
                        <a:t>ас</a:t>
                      </a:r>
                      <a:r>
                        <a:rPr lang="en-US" sz="1800" b="1" dirty="0" err="1">
                          <a:effectLst/>
                          <a:latin typeface="+mn-lt"/>
                        </a:rPr>
                        <a:t>у</a:t>
                      </a:r>
                      <a:r>
                        <a:rPr lang="mi-NZ" sz="1800" dirty="0">
                          <a:effectLst/>
                          <a:latin typeface="+mn-lt"/>
                        </a:rPr>
                        <a:t>ж(о)</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rPr>
                        <a:t>т</a:t>
                      </a:r>
                      <a:r>
                        <a:rPr lang="en-US" sz="1800" dirty="0" err="1">
                          <a:effectLst/>
                          <a:latin typeface="+mn-lt"/>
                        </a:rPr>
                        <a:t>еҥг</a:t>
                      </a:r>
                      <a:r>
                        <a:rPr lang="en-US" sz="1800" b="1" dirty="0" err="1">
                          <a:effectLst/>
                          <a:latin typeface="+mn-lt"/>
                        </a:rPr>
                        <a:t>е</a:t>
                      </a:r>
                      <a:r>
                        <a:rPr lang="mi-NZ" sz="1800" dirty="0">
                          <a:effectLst/>
                          <a:latin typeface="+mn-lt"/>
                        </a:rPr>
                        <a:t>ж(е)</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rPr>
                        <a:t>к</a:t>
                      </a:r>
                      <a:r>
                        <a:rPr lang="en-US" sz="1800" dirty="0" err="1">
                          <a:effectLst/>
                          <a:latin typeface="+mn-lt"/>
                        </a:rPr>
                        <a:t>ӱт</a:t>
                      </a:r>
                      <a:r>
                        <a:rPr lang="en-US" sz="1800" b="1" dirty="0" err="1">
                          <a:effectLst/>
                          <a:latin typeface="+mn-lt"/>
                        </a:rPr>
                        <a:t>ӱ</a:t>
                      </a:r>
                      <a:r>
                        <a:rPr lang="mi-NZ" sz="1800" dirty="0">
                          <a:effectLst/>
                          <a:latin typeface="+mn-lt"/>
                        </a:rPr>
                        <a:t>ж(ӧ)</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03846195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вер</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a:effectLst/>
                          <a:latin typeface="+mn-lt"/>
                          <a:ea typeface="PMingLiU" panose="02020500000000000000" pitchFamily="18" charset="-120"/>
                          <a:cs typeface="Calibri" panose="020F0502020204030204" pitchFamily="34" charset="0"/>
                        </a:rPr>
                        <a:t>в</a:t>
                      </a:r>
                      <a:r>
                        <a:rPr lang="en-US" sz="1800" b="1">
                          <a:effectLst/>
                          <a:latin typeface="+mn-lt"/>
                          <a:ea typeface="PMingLiU" panose="02020500000000000000" pitchFamily="18" charset="-120"/>
                          <a:cs typeface="Calibri" panose="020F0502020204030204" pitchFamily="34" charset="0"/>
                        </a:rPr>
                        <a:t>е</a:t>
                      </a:r>
                      <a:r>
                        <a:rPr lang="en-US" sz="1800">
                          <a:effectLst/>
                          <a:latin typeface="+mn-lt"/>
                          <a:ea typeface="PMingLiU" panose="02020500000000000000" pitchFamily="18" charset="-120"/>
                          <a:cs typeface="Calibri" panose="020F0502020204030204" pitchFamily="34" charset="0"/>
                        </a:rPr>
                        <a:t>рже</a:t>
                      </a:r>
                      <a:endParaRPr lang="en-GB" sz="180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59202887"/>
                  </a:ext>
                </a:extLst>
              </a:tr>
              <a:tr h="310810">
                <a:tc>
                  <a:txBody>
                    <a:bodyPr/>
                    <a:lstStyle/>
                    <a:p>
                      <a:pPr algn="just"/>
                      <a:r>
                        <a:rPr lang="en-US" sz="1800" b="0">
                          <a:effectLst/>
                          <a:latin typeface="+mn-lt"/>
                          <a:ea typeface="PMingLiU" panose="02020500000000000000" pitchFamily="18" charset="-120"/>
                          <a:cs typeface="Calibri" panose="020F0502020204030204" pitchFamily="34" charset="0"/>
                        </a:rPr>
                        <a:t>чон</a:t>
                      </a:r>
                      <a:endParaRPr lang="en-GB" sz="1800" b="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ea typeface="PMingLiU" panose="02020500000000000000" pitchFamily="18" charset="-120"/>
                          <a:cs typeface="Calibri" panose="020F0502020204030204" pitchFamily="34" charset="0"/>
                        </a:rPr>
                        <a:t>soul</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a:effectLst/>
                          <a:latin typeface="+mn-lt"/>
                          <a:ea typeface="PMingLiU" panose="02020500000000000000" pitchFamily="18" charset="-120"/>
                          <a:cs typeface="Calibri" panose="020F0502020204030204" pitchFamily="34" charset="0"/>
                        </a:rPr>
                        <a:t>ч</a:t>
                      </a:r>
                      <a:r>
                        <a:rPr lang="en-US" sz="1800" b="1">
                          <a:effectLst/>
                          <a:latin typeface="+mn-lt"/>
                          <a:ea typeface="PMingLiU" panose="02020500000000000000" pitchFamily="18" charset="-120"/>
                          <a:cs typeface="Calibri" panose="020F0502020204030204" pitchFamily="34" charset="0"/>
                        </a:rPr>
                        <a:t>о</a:t>
                      </a:r>
                      <a:r>
                        <a:rPr lang="en-US" sz="1800">
                          <a:effectLst/>
                          <a:latin typeface="+mn-lt"/>
                          <a:ea typeface="PMingLiU" panose="02020500000000000000" pitchFamily="18" charset="-120"/>
                          <a:cs typeface="Calibri" panose="020F0502020204030204" pitchFamily="34" charset="0"/>
                        </a:rPr>
                        <a:t>нжо</a:t>
                      </a:r>
                      <a:endParaRPr lang="en-GB" sz="180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74623244"/>
                  </a:ext>
                </a:extLst>
              </a:tr>
              <a:tr h="310810">
                <a:tc>
                  <a:txBody>
                    <a:bodyPr/>
                    <a:lstStyle/>
                    <a:p>
                      <a:pPr algn="just"/>
                      <a:r>
                        <a:rPr lang="en-US" sz="1800" b="1" dirty="0" err="1">
                          <a:effectLst/>
                          <a:latin typeface="+mn-lt"/>
                          <a:ea typeface="PMingLiU" panose="02020500000000000000" pitchFamily="18" charset="-120"/>
                          <a:cs typeface="Calibri" panose="020F0502020204030204" pitchFamily="34" charset="0"/>
                        </a:rPr>
                        <a:t>ӱ</a:t>
                      </a:r>
                      <a:r>
                        <a:rPr lang="en-US" sz="1800" b="0" dirty="0" err="1">
                          <a:effectLst/>
                          <a:latin typeface="+mn-lt"/>
                          <a:ea typeface="PMingLiU" panose="02020500000000000000" pitchFamily="18" charset="-120"/>
                          <a:cs typeface="Calibri" panose="020F0502020204030204" pitchFamily="34" charset="0"/>
                        </a:rPr>
                        <a:t>дыр</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ea typeface="PMingLiU" panose="02020500000000000000" pitchFamily="18" charset="-120"/>
                          <a:cs typeface="Calibri" panose="020F0502020204030204" pitchFamily="34" charset="0"/>
                        </a:rPr>
                        <a:t>daughter</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дыржӧ</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79699982"/>
                  </a:ext>
                </a:extLst>
              </a:tr>
              <a:tr h="310810">
                <a:tc>
                  <a:txBody>
                    <a:bodyPr/>
                    <a:lstStyle/>
                    <a:p>
                      <a:pPr algn="just"/>
                      <a:r>
                        <a:rPr lang="en-US" sz="1800" b="0">
                          <a:effectLst/>
                          <a:latin typeface="+mn-lt"/>
                          <a:ea typeface="PMingLiU" panose="02020500000000000000" pitchFamily="18" charset="-120"/>
                          <a:cs typeface="Calibri" panose="020F0502020204030204" pitchFamily="34" charset="0"/>
                        </a:rPr>
                        <a:t>пӧрт</a:t>
                      </a:r>
                      <a:endParaRPr lang="en-GB" sz="1800" b="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err="1">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ртшӧ</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каг</a:t>
                      </a:r>
                      <a:r>
                        <a:rPr lang="en-US" sz="1800" b="1" dirty="0" err="1">
                          <a:effectLst/>
                          <a:latin typeface="+mn-lt"/>
                          <a:ea typeface="PMingLiU" panose="02020500000000000000" pitchFamily="18" charset="-120"/>
                          <a:cs typeface="Calibri" panose="020F0502020204030204" pitchFamily="34" charset="0"/>
                        </a:rPr>
                        <a:t>а</a:t>
                      </a:r>
                      <a:r>
                        <a:rPr lang="en-US" sz="1800" b="0" dirty="0" err="1">
                          <a:effectLst/>
                          <a:latin typeface="+mn-lt"/>
                          <a:ea typeface="PMingLiU" panose="02020500000000000000" pitchFamily="18" charset="-120"/>
                          <a:cs typeface="Calibri" panose="020F0502020204030204" pitchFamily="34" charset="0"/>
                        </a:rPr>
                        <a:t>з</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ea typeface="PMingLiU" panose="02020500000000000000" pitchFamily="18" charset="-120"/>
                          <a:cs typeface="Calibri" panose="020F0502020204030204" pitchFamily="34" charset="0"/>
                        </a:rPr>
                        <a:t>paper</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mi-NZ" sz="1800" dirty="0">
                          <a:effectLst/>
                          <a:latin typeface="+mn-lt"/>
                          <a:ea typeface="PMingLiU" panose="02020500000000000000" pitchFamily="18" charset="-120"/>
                          <a:cs typeface="Calibri" panose="020F0502020204030204" pitchFamily="34" charset="0"/>
                        </a:rPr>
                        <a:t>каг</a:t>
                      </a:r>
                      <a:r>
                        <a:rPr lang="mi-NZ" sz="1800" b="1" dirty="0">
                          <a:effectLst/>
                          <a:latin typeface="+mn-lt"/>
                          <a:ea typeface="PMingLiU" panose="02020500000000000000" pitchFamily="18" charset="-120"/>
                          <a:cs typeface="Calibri" panose="020F0502020204030204" pitchFamily="34" charset="0"/>
                        </a:rPr>
                        <a:t>а</a:t>
                      </a:r>
                      <a:r>
                        <a:rPr lang="mi-NZ" sz="1800" dirty="0">
                          <a:effectLst/>
                          <a:latin typeface="+mn-lt"/>
                          <a:ea typeface="PMingLiU" panose="02020500000000000000" pitchFamily="18" charset="-120"/>
                          <a:cs typeface="Calibri" panose="020F0502020204030204" pitchFamily="34" charset="0"/>
                        </a:rPr>
                        <a:t>зше</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лы</a:t>
                      </a:r>
                      <a:r>
                        <a:rPr lang="mi-NZ" sz="1800" b="0" dirty="0">
                          <a:effectLst/>
                          <a:latin typeface="+mn-lt"/>
                          <a:ea typeface="PMingLiU" panose="02020500000000000000" pitchFamily="18" charset="-120"/>
                          <a:cs typeface="Calibri" panose="020F0502020204030204" pitchFamily="34" charset="0"/>
                        </a:rPr>
                        <a:t>шт</a:t>
                      </a:r>
                      <a:r>
                        <a:rPr lang="mi-NZ" sz="1800" b="1" dirty="0">
                          <a:effectLst/>
                          <a:latin typeface="+mn-lt"/>
                          <a:ea typeface="PMingLiU" panose="02020500000000000000" pitchFamily="18" charset="-120"/>
                          <a:cs typeface="Calibri" panose="020F0502020204030204" pitchFamily="34" charset="0"/>
                        </a:rPr>
                        <a:t>а</a:t>
                      </a:r>
                      <a:r>
                        <a:rPr lang="mi-N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ea typeface="PMingLiU" panose="02020500000000000000" pitchFamily="18" charset="-120"/>
                          <a:cs typeface="Calibri" panose="020F0502020204030204" pitchFamily="34" charset="0"/>
                        </a:rPr>
                        <a:t>leaf</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mi-NZ" sz="1800" dirty="0">
                          <a:effectLst/>
                          <a:latin typeface="+mn-lt"/>
                          <a:ea typeface="PMingLiU" panose="02020500000000000000" pitchFamily="18" charset="-120"/>
                          <a:cs typeface="Calibri" panose="020F0502020204030204" pitchFamily="34" charset="0"/>
                        </a:rPr>
                        <a:t>лышт</a:t>
                      </a:r>
                      <a:r>
                        <a:rPr lang="mi-NZ" sz="1800" b="1" dirty="0">
                          <a:effectLst/>
                          <a:latin typeface="+mn-lt"/>
                          <a:ea typeface="PMingLiU" panose="02020500000000000000" pitchFamily="18" charset="-120"/>
                          <a:cs typeface="Calibri" panose="020F0502020204030204" pitchFamily="34" charset="0"/>
                        </a:rPr>
                        <a:t>а</a:t>
                      </a:r>
                      <a:r>
                        <a:rPr lang="mi-NZ" sz="1800" dirty="0">
                          <a:effectLst/>
                          <a:latin typeface="+mn-lt"/>
                          <a:ea typeface="PMingLiU" panose="02020500000000000000" pitchFamily="18" charset="-120"/>
                          <a:cs typeface="Calibri" panose="020F0502020204030204" pitchFamily="34" charset="0"/>
                        </a:rPr>
                        <a:t>шыже (лышт</a:t>
                      </a:r>
                      <a:r>
                        <a:rPr lang="mi-NZ" sz="1800" b="1" dirty="0">
                          <a:effectLst/>
                          <a:latin typeface="+mn-lt"/>
                          <a:ea typeface="PMingLiU" panose="02020500000000000000" pitchFamily="18" charset="-120"/>
                          <a:cs typeface="Calibri" panose="020F0502020204030204" pitchFamily="34" charset="0"/>
                        </a:rPr>
                        <a:t>а</a:t>
                      </a:r>
                      <a:r>
                        <a:rPr lang="mi-NZ" sz="1800" dirty="0">
                          <a:effectLst/>
                          <a:latin typeface="+mn-lt"/>
                          <a:ea typeface="PMingLiU" panose="02020500000000000000" pitchFamily="18" charset="-120"/>
                          <a:cs typeface="Calibri" panose="020F0502020204030204" pitchFamily="34" charset="0"/>
                        </a:rPr>
                        <a:t>шше)</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чы</a:t>
                      </a:r>
                      <a:r>
                        <a:rPr lang="mi-NZ" sz="1800" dirty="0">
                          <a:effectLst/>
                          <a:latin typeface="+mn-lt"/>
                        </a:rPr>
                        <a:t>ж(е)</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a:t>
                      </a:r>
                      <a:r>
                        <a:rPr lang="mi-NZ" sz="1800" dirty="0">
                          <a:effectLst/>
                          <a:latin typeface="+mn-lt"/>
                        </a:rPr>
                        <a:t>ж(о)</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a:t>
                      </a:r>
                      <a:r>
                        <a:rPr lang="mi-NZ" sz="1800" dirty="0">
                          <a:effectLst/>
                          <a:latin typeface="+mn-lt"/>
                        </a:rPr>
                        <a:t>ж(ӧ)</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05849980"/>
                  </a:ext>
                </a:extLst>
              </a:tr>
            </a:tbl>
          </a:graphicData>
        </a:graphic>
      </p:graphicFrame>
      <p:sp>
        <p:nvSpPr>
          <p:cNvPr id="9" name="Title 1">
            <a:extLst>
              <a:ext uri="{FF2B5EF4-FFF2-40B4-BE49-F238E27FC236}">
                <a16:creationId xmlns:a16="http://schemas.microsoft.com/office/drawing/2014/main" id="{26C61954-FE3A-4E92-BE25-47071E9D3A63}"/>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Possessive suffixes</a:t>
            </a:r>
            <a:endParaRPr lang="en-GB" sz="3600" dirty="0"/>
          </a:p>
        </p:txBody>
      </p:sp>
      <p:cxnSp>
        <p:nvCxnSpPr>
          <p:cNvPr id="10" name="Straight Connector 9">
            <a:extLst>
              <a:ext uri="{FF2B5EF4-FFF2-40B4-BE49-F238E27FC236}">
                <a16:creationId xmlns:a16="http://schemas.microsoft.com/office/drawing/2014/main" id="{3ED0C67E-5A9D-4A79-9506-6A7A6FCF8CC3}"/>
              </a:ext>
            </a:extLst>
          </p:cNvPr>
          <p:cNvCxnSpPr/>
          <p:nvPr/>
        </p:nvCxnSpPr>
        <p:spPr>
          <a:xfrm>
            <a:off x="2274270" y="3422649"/>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Content Placeholder 2">
            <a:extLst>
              <a:ext uri="{FF2B5EF4-FFF2-40B4-BE49-F238E27FC236}">
                <a16:creationId xmlns:a16="http://schemas.microsoft.com/office/drawing/2014/main" id="{4FDBF58B-0270-4069-845E-14D8CD39CADE}"/>
              </a:ext>
            </a:extLst>
          </p:cNvPr>
          <p:cNvSpPr>
            <a:spLocks noGrp="1"/>
          </p:cNvSpPr>
          <p:nvPr>
            <p:ph idx="1"/>
          </p:nvPr>
        </p:nvSpPr>
        <p:spPr>
          <a:xfrm>
            <a:off x="6112668" y="1025751"/>
            <a:ext cx="2198994" cy="646095"/>
          </a:xfrm>
        </p:spPr>
        <p:txBody>
          <a:bodyPr>
            <a:normAutofit/>
          </a:bodyPr>
          <a:lstStyle/>
          <a:p>
            <a:pPr marL="0" indent="0">
              <a:buNone/>
            </a:pPr>
            <a:r>
              <a:rPr lang="de-AT" dirty="0"/>
              <a:t>3Sg -(</a:t>
            </a:r>
            <a:r>
              <a:rPr lang="mi-NZ" dirty="0"/>
              <a:t>ы)Ж(Е):</a:t>
            </a:r>
            <a:endParaRPr lang="en-GB" dirty="0"/>
          </a:p>
        </p:txBody>
      </p:sp>
      <p:sp>
        <p:nvSpPr>
          <p:cNvPr id="15" name="Content Placeholder 2">
            <a:extLst>
              <a:ext uri="{FF2B5EF4-FFF2-40B4-BE49-F238E27FC236}">
                <a16:creationId xmlns:a16="http://schemas.microsoft.com/office/drawing/2014/main" id="{97DC732A-D7FC-4F98-8E24-61B19844D8D3}"/>
              </a:ext>
            </a:extLst>
          </p:cNvPr>
          <p:cNvSpPr txBox="1">
            <a:spLocks/>
          </p:cNvSpPr>
          <p:nvPr/>
        </p:nvSpPr>
        <p:spPr>
          <a:xfrm>
            <a:off x="2274270"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16" name="Content Placeholder 2">
            <a:extLst>
              <a:ext uri="{FF2B5EF4-FFF2-40B4-BE49-F238E27FC236}">
                <a16:creationId xmlns:a16="http://schemas.microsoft.com/office/drawing/2014/main" id="{06E14B02-626F-4A93-B676-E8094AB3754A}"/>
              </a:ext>
            </a:extLst>
          </p:cNvPr>
          <p:cNvSpPr txBox="1">
            <a:spLocks/>
          </p:cNvSpPr>
          <p:nvPr/>
        </p:nvSpPr>
        <p:spPr>
          <a:xfrm>
            <a:off x="2274270"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17" name="Content Placeholder 2">
            <a:extLst>
              <a:ext uri="{FF2B5EF4-FFF2-40B4-BE49-F238E27FC236}">
                <a16:creationId xmlns:a16="http://schemas.microsoft.com/office/drawing/2014/main" id="{25E33F94-0F77-4B6E-B69E-4283FF8DEF7F}"/>
              </a:ext>
            </a:extLst>
          </p:cNvPr>
          <p:cNvSpPr txBox="1">
            <a:spLocks/>
          </p:cNvSpPr>
          <p:nvPr/>
        </p:nvSpPr>
        <p:spPr>
          <a:xfrm>
            <a:off x="2274270"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cxnSp>
        <p:nvCxnSpPr>
          <p:cNvPr id="18" name="Straight Connector 17">
            <a:extLst>
              <a:ext uri="{FF2B5EF4-FFF2-40B4-BE49-F238E27FC236}">
                <a16:creationId xmlns:a16="http://schemas.microsoft.com/office/drawing/2014/main" id="{34DC5427-8F15-49E1-93A0-B23279808DA2}"/>
              </a:ext>
            </a:extLst>
          </p:cNvPr>
          <p:cNvCxnSpPr/>
          <p:nvPr/>
        </p:nvCxnSpPr>
        <p:spPr>
          <a:xfrm>
            <a:off x="2274270" y="5286380"/>
            <a:ext cx="956603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B9D8767-97EC-4D08-8EBC-58F09702CB51}"/>
              </a:ext>
            </a:extLst>
          </p:cNvPr>
          <p:cNvCxnSpPr>
            <a:cxnSpLocks/>
          </p:cNvCxnSpPr>
          <p:nvPr/>
        </p:nvCxnSpPr>
        <p:spPr>
          <a:xfrm>
            <a:off x="3099768" y="4981580"/>
            <a:ext cx="874053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9A49804-55BB-4CBA-8179-252A3CA9A5EB}"/>
              </a:ext>
            </a:extLst>
          </p:cNvPr>
          <p:cNvCxnSpPr>
            <a:cxnSpLocks/>
          </p:cNvCxnSpPr>
          <p:nvPr/>
        </p:nvCxnSpPr>
        <p:spPr>
          <a:xfrm>
            <a:off x="2794000" y="4352050"/>
            <a:ext cx="9046301"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Content Placeholder 2">
            <a:extLst>
              <a:ext uri="{FF2B5EF4-FFF2-40B4-BE49-F238E27FC236}">
                <a16:creationId xmlns:a16="http://schemas.microsoft.com/office/drawing/2014/main" id="{B3BCB33D-51B7-4246-9C84-A44C4EA11CE1}"/>
              </a:ext>
            </a:extLst>
          </p:cNvPr>
          <p:cNvSpPr txBox="1">
            <a:spLocks/>
          </p:cNvSpPr>
          <p:nvPr/>
        </p:nvSpPr>
        <p:spPr>
          <a:xfrm>
            <a:off x="3099770" y="4975226"/>
            <a:ext cx="534963" cy="306216"/>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000" dirty="0"/>
              <a:t>-ш</a:t>
            </a:r>
            <a:endParaRPr lang="en-GB" sz="2000" dirty="0"/>
          </a:p>
        </p:txBody>
      </p:sp>
      <p:sp>
        <p:nvSpPr>
          <p:cNvPr id="21" name="Content Placeholder 2">
            <a:extLst>
              <a:ext uri="{FF2B5EF4-FFF2-40B4-BE49-F238E27FC236}">
                <a16:creationId xmlns:a16="http://schemas.microsoft.com/office/drawing/2014/main" id="{8CF52E2A-E781-41D2-9C92-078B16470F95}"/>
              </a:ext>
            </a:extLst>
          </p:cNvPr>
          <p:cNvSpPr txBox="1">
            <a:spLocks/>
          </p:cNvSpPr>
          <p:nvPr/>
        </p:nvSpPr>
        <p:spPr>
          <a:xfrm>
            <a:off x="3099769" y="4512725"/>
            <a:ext cx="534963" cy="306216"/>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000" dirty="0"/>
              <a:t>-О</a:t>
            </a:r>
            <a:endParaRPr lang="en-GB" sz="2000" dirty="0"/>
          </a:p>
        </p:txBody>
      </p:sp>
      <p:sp>
        <p:nvSpPr>
          <p:cNvPr id="22" name="Content Placeholder 2">
            <a:extLst>
              <a:ext uri="{FF2B5EF4-FFF2-40B4-BE49-F238E27FC236}">
                <a16:creationId xmlns:a16="http://schemas.microsoft.com/office/drawing/2014/main" id="{917922CD-AEE4-4356-8BAE-BBB1A44EA8CC}"/>
              </a:ext>
            </a:extLst>
          </p:cNvPr>
          <p:cNvSpPr txBox="1">
            <a:spLocks/>
          </p:cNvSpPr>
          <p:nvPr/>
        </p:nvSpPr>
        <p:spPr>
          <a:xfrm>
            <a:off x="3099768" y="3758503"/>
            <a:ext cx="534963" cy="306216"/>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000" dirty="0"/>
              <a:t>-S</a:t>
            </a:r>
            <a:endParaRPr lang="en-GB" sz="2000" dirty="0"/>
          </a:p>
        </p:txBody>
      </p:sp>
      <p:sp>
        <p:nvSpPr>
          <p:cNvPr id="23" name="TextBox 22">
            <a:extLst>
              <a:ext uri="{FF2B5EF4-FFF2-40B4-BE49-F238E27FC236}">
                <a16:creationId xmlns:a16="http://schemas.microsoft.com/office/drawing/2014/main" id="{BC1F42F9-3F6D-44B8-97A8-3B674B7519E9}"/>
              </a:ext>
            </a:extLst>
          </p:cNvPr>
          <p:cNvSpPr txBox="1"/>
          <p:nvPr/>
        </p:nvSpPr>
        <p:spPr>
          <a:xfrm>
            <a:off x="200906" y="3073733"/>
            <a:ext cx="1812242"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mi-NZ" sz="2000" dirty="0"/>
              <a:t>Sonorants</a:t>
            </a:r>
          </a:p>
          <a:p>
            <a:pPr algn="ctr"/>
            <a:r>
              <a:rPr lang="mi-NZ" sz="2000" dirty="0"/>
              <a:t>(й, м, р, н, нь, ҥ л, ль)</a:t>
            </a:r>
            <a:endParaRPr lang="en-GB" sz="2000" dirty="0"/>
          </a:p>
        </p:txBody>
      </p:sp>
      <p:cxnSp>
        <p:nvCxnSpPr>
          <p:cNvPr id="24" name="Straight Arrow Connector 23">
            <a:extLst>
              <a:ext uri="{FF2B5EF4-FFF2-40B4-BE49-F238E27FC236}">
                <a16:creationId xmlns:a16="http://schemas.microsoft.com/office/drawing/2014/main" id="{40564A8E-7D6B-4421-B221-E0CD627F7B8C}"/>
              </a:ext>
            </a:extLst>
          </p:cNvPr>
          <p:cNvCxnSpPr>
            <a:cxnSpLocks/>
            <a:stCxn id="23" idx="3"/>
            <a:endCxn id="22" idx="1"/>
          </p:cNvCxnSpPr>
          <p:nvPr/>
        </p:nvCxnSpPr>
        <p:spPr>
          <a:xfrm>
            <a:off x="2013148" y="3581565"/>
            <a:ext cx="1086620" cy="330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CCC8BBBF-20FD-4381-83B2-65C76E4971BE}"/>
              </a:ext>
            </a:extLst>
          </p:cNvPr>
          <p:cNvSpPr txBox="1"/>
          <p:nvPr/>
        </p:nvSpPr>
        <p:spPr>
          <a:xfrm>
            <a:off x="200906" y="4500570"/>
            <a:ext cx="181224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mi-NZ" sz="2000" dirty="0"/>
              <a:t>Obstruents</a:t>
            </a:r>
          </a:p>
          <a:p>
            <a:pPr algn="ctr"/>
            <a:r>
              <a:rPr lang="mi-NZ" sz="2000" dirty="0"/>
              <a:t>(к, д, с, з, ч, </a:t>
            </a:r>
            <a:r>
              <a:rPr lang="en-US" sz="2000" dirty="0"/>
              <a:t>…</a:t>
            </a:r>
            <a:r>
              <a:rPr lang="mi-NZ" sz="2000" dirty="0"/>
              <a:t>)</a:t>
            </a:r>
            <a:endParaRPr lang="en-GB" sz="2000" dirty="0"/>
          </a:p>
        </p:txBody>
      </p:sp>
      <p:cxnSp>
        <p:nvCxnSpPr>
          <p:cNvPr id="26" name="Straight Arrow Connector 25">
            <a:extLst>
              <a:ext uri="{FF2B5EF4-FFF2-40B4-BE49-F238E27FC236}">
                <a16:creationId xmlns:a16="http://schemas.microsoft.com/office/drawing/2014/main" id="{1C0852B0-47E2-4039-9621-BF840243FF45}"/>
              </a:ext>
            </a:extLst>
          </p:cNvPr>
          <p:cNvCxnSpPr>
            <a:cxnSpLocks/>
            <a:stCxn id="25" idx="3"/>
            <a:endCxn id="21" idx="1"/>
          </p:cNvCxnSpPr>
          <p:nvPr/>
        </p:nvCxnSpPr>
        <p:spPr>
          <a:xfrm flipV="1">
            <a:off x="2013148" y="4665833"/>
            <a:ext cx="1086621" cy="188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9506DC72-016C-48B5-896F-F06831879491}"/>
              </a:ext>
            </a:extLst>
          </p:cNvPr>
          <p:cNvSpPr/>
          <p:nvPr/>
        </p:nvSpPr>
        <p:spPr>
          <a:xfrm>
            <a:off x="7639049" y="2203451"/>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0AE9BA3-B3C9-406B-9D34-BC29EAF42AA3}"/>
              </a:ext>
            </a:extLst>
          </p:cNvPr>
          <p:cNvSpPr/>
          <p:nvPr/>
        </p:nvSpPr>
        <p:spPr>
          <a:xfrm>
            <a:off x="7639048" y="2514598"/>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4EB38D7D-D5BD-4500-83EF-98454E6EE33C}"/>
              </a:ext>
            </a:extLst>
          </p:cNvPr>
          <p:cNvSpPr/>
          <p:nvPr/>
        </p:nvSpPr>
        <p:spPr>
          <a:xfrm>
            <a:off x="7639047" y="281939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09161566-D405-4507-88CD-E770DEC3539F}"/>
              </a:ext>
            </a:extLst>
          </p:cNvPr>
          <p:cNvSpPr/>
          <p:nvPr/>
        </p:nvSpPr>
        <p:spPr>
          <a:xfrm>
            <a:off x="7639046" y="313372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EF346BFB-9822-4397-8A06-7E38161F7F9F}"/>
              </a:ext>
            </a:extLst>
          </p:cNvPr>
          <p:cNvSpPr/>
          <p:nvPr/>
        </p:nvSpPr>
        <p:spPr>
          <a:xfrm>
            <a:off x="7639045" y="344487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FE7A19FE-E4D9-4AE6-8AE8-E21818FDC948}"/>
              </a:ext>
            </a:extLst>
          </p:cNvPr>
          <p:cNvSpPr/>
          <p:nvPr/>
        </p:nvSpPr>
        <p:spPr>
          <a:xfrm>
            <a:off x="7639044" y="3755235"/>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E4D3C2C3-DA95-430F-A807-7820CC867BC9}"/>
              </a:ext>
            </a:extLst>
          </p:cNvPr>
          <p:cNvSpPr/>
          <p:nvPr/>
        </p:nvSpPr>
        <p:spPr>
          <a:xfrm>
            <a:off x="7639044" y="4062809"/>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5AD7BAA-A25E-415F-974A-3BDE0990BCA9}"/>
              </a:ext>
            </a:extLst>
          </p:cNvPr>
          <p:cNvSpPr/>
          <p:nvPr/>
        </p:nvSpPr>
        <p:spPr>
          <a:xfrm>
            <a:off x="7639044" y="437357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894CD1E7-19C9-46FE-A9CF-09C8CDEEE4F0}"/>
              </a:ext>
            </a:extLst>
          </p:cNvPr>
          <p:cNvSpPr/>
          <p:nvPr/>
        </p:nvSpPr>
        <p:spPr>
          <a:xfrm>
            <a:off x="7639043" y="4679962"/>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C7190F47-EEC7-473E-A60A-3FEA97987E52}"/>
              </a:ext>
            </a:extLst>
          </p:cNvPr>
          <p:cNvSpPr/>
          <p:nvPr/>
        </p:nvSpPr>
        <p:spPr>
          <a:xfrm>
            <a:off x="7639043" y="5004601"/>
            <a:ext cx="2565407"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072F1170-9DA7-48D9-B221-B675E92F1A82}"/>
              </a:ext>
            </a:extLst>
          </p:cNvPr>
          <p:cNvSpPr/>
          <p:nvPr/>
        </p:nvSpPr>
        <p:spPr>
          <a:xfrm>
            <a:off x="7639042" y="5308606"/>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61D3A01-A461-4BAD-99C6-A9E7D49771D3}"/>
              </a:ext>
            </a:extLst>
          </p:cNvPr>
          <p:cNvSpPr/>
          <p:nvPr/>
        </p:nvSpPr>
        <p:spPr>
          <a:xfrm>
            <a:off x="7639041" y="5627697"/>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97CBF5FB-E571-4501-8D33-45B2EAEC1ED6}"/>
              </a:ext>
            </a:extLst>
          </p:cNvPr>
          <p:cNvSpPr/>
          <p:nvPr/>
        </p:nvSpPr>
        <p:spPr>
          <a:xfrm>
            <a:off x="7639040" y="5924554"/>
            <a:ext cx="2328863" cy="2666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233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0" nodeType="clickEffect">
                                  <p:stCondLst>
                                    <p:cond delay="0"/>
                                  </p:stCondLst>
                                  <p:childTnLst>
                                    <p:set>
                                      <p:cBhvr>
                                        <p:cTn id="82"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animBg="1"/>
      <p:bldP spid="25"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7DC20E0-D645-4BB0-BB01-B018C8C5DABD}"/>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2EFF1BA-C6C2-4A5F-82E8-4FCA0CFC6E3A}"/>
              </a:ext>
            </a:extLst>
          </p:cNvPr>
          <p:cNvSpPr>
            <a:spLocks noGrp="1"/>
          </p:cNvSpPr>
          <p:nvPr>
            <p:ph type="sldNum" sz="quarter" idx="12"/>
          </p:nvPr>
        </p:nvSpPr>
        <p:spPr/>
        <p:txBody>
          <a:bodyPr/>
          <a:lstStyle/>
          <a:p>
            <a:fld id="{055DE2CD-379D-4002-80ED-F7724F598CF3}" type="slidenum">
              <a:rPr lang="en-GB" smtClean="0"/>
              <a:t>22</a:t>
            </a:fld>
            <a:endParaRPr lang="en-GB"/>
          </a:p>
        </p:txBody>
      </p:sp>
      <p:graphicFrame>
        <p:nvGraphicFramePr>
          <p:cNvPr id="6" name="Table 5">
            <a:extLst>
              <a:ext uri="{FF2B5EF4-FFF2-40B4-BE49-F238E27FC236}">
                <a16:creationId xmlns:a16="http://schemas.microsoft.com/office/drawing/2014/main" id="{0C0CCC4C-9DA1-4099-9D61-D9B5015F6C1F}"/>
              </a:ext>
            </a:extLst>
          </p:cNvPr>
          <p:cNvGraphicFramePr>
            <a:graphicFrameLocks noGrp="1"/>
          </p:cNvGraphicFramePr>
          <p:nvPr>
            <p:extLst>
              <p:ext uri="{D42A27DB-BD31-4B8C-83A1-F6EECF244321}">
                <p14:modId xmlns:p14="http://schemas.microsoft.com/office/powerpoint/2010/main" val="629099973"/>
              </p:ext>
            </p:extLst>
          </p:nvPr>
        </p:nvGraphicFramePr>
        <p:xfrm>
          <a:off x="3995730" y="1870073"/>
          <a:ext cx="6367463" cy="4351340"/>
        </p:xfrm>
        <a:graphic>
          <a:graphicData uri="http://schemas.openxmlformats.org/drawingml/2006/table">
            <a:tbl>
              <a:tblPr firstRow="1" firstCol="1" bandRow="1" bandCol="1">
                <a:tableStyleId>{7E9639D4-E3E2-4D34-9284-5A2195B3D0D7}</a:tableStyleId>
              </a:tblPr>
              <a:tblGrid>
                <a:gridCol w="1563344">
                  <a:extLst>
                    <a:ext uri="{9D8B030D-6E8A-4147-A177-3AD203B41FA5}">
                      <a16:colId xmlns:a16="http://schemas.microsoft.com/office/drawing/2014/main" val="1170087263"/>
                    </a:ext>
                  </a:extLst>
                </a:gridCol>
                <a:gridCol w="2015199">
                  <a:extLst>
                    <a:ext uri="{9D8B030D-6E8A-4147-A177-3AD203B41FA5}">
                      <a16:colId xmlns:a16="http://schemas.microsoft.com/office/drawing/2014/main" val="2590972637"/>
                    </a:ext>
                  </a:extLst>
                </a:gridCol>
                <a:gridCol w="2788920">
                  <a:extLst>
                    <a:ext uri="{9D8B030D-6E8A-4147-A177-3AD203B41FA5}">
                      <a16:colId xmlns:a16="http://schemas.microsoft.com/office/drawing/2014/main" val="83607725"/>
                    </a:ext>
                  </a:extLst>
                </a:gridCol>
              </a:tblGrid>
              <a:tr h="310810">
                <a:tc gridSpan="2">
                  <a:txBody>
                    <a:bodyPr/>
                    <a:lstStyle/>
                    <a:p>
                      <a:pPr algn="ctr"/>
                      <a:r>
                        <a:rPr lang="en-US" sz="1800" dirty="0">
                          <a:effectLst/>
                          <a:latin typeface="+mn-lt"/>
                        </a:rPr>
                        <a:t>Nominative</a:t>
                      </a:r>
                      <a:endParaRPr lang="en-GB" sz="1800" dirty="0">
                        <a:effectLst/>
                        <a:latin typeface="+mn-lt"/>
                        <a:ea typeface="PMingLiU" panose="02020500000000000000" pitchFamily="18" charset="-120"/>
                        <a:cs typeface="Lucida Grande"/>
                      </a:endParaRPr>
                    </a:p>
                  </a:txBody>
                  <a:tcPr marL="68580" marR="68580" marT="0" marB="0"/>
                </a:tc>
                <a:tc hMerge="1">
                  <a:txBody>
                    <a:bodyPr/>
                    <a:lstStyle/>
                    <a:p>
                      <a:endParaRPr lang="en-GB"/>
                    </a:p>
                  </a:txBody>
                  <a:tcPr/>
                </a:tc>
                <a:tc>
                  <a:txBody>
                    <a:bodyPr/>
                    <a:lstStyle/>
                    <a:p>
                      <a:pPr algn="ctr"/>
                      <a:r>
                        <a:rPr lang="en-US" sz="1800" dirty="0">
                          <a:effectLst/>
                          <a:latin typeface="+mn-lt"/>
                        </a:rPr>
                        <a:t>Px3Sg</a:t>
                      </a:r>
                      <a:endParaRPr lang="en-GB" sz="1800" dirty="0">
                        <a:effectLst/>
                        <a:latin typeface="+mn-lt"/>
                        <a:ea typeface="PMingLiU" panose="02020500000000000000" pitchFamily="18" charset="-120"/>
                        <a:cs typeface="Lucida Grande"/>
                      </a:endParaRPr>
                    </a:p>
                  </a:txBody>
                  <a:tcPr marL="68580" marR="68580" marT="0" marB="0"/>
                </a:tc>
                <a:extLst>
                  <a:ext uri="{0D108BD9-81ED-4DB2-BD59-A6C34878D82A}">
                    <a16:rowId xmlns:a16="http://schemas.microsoft.com/office/drawing/2014/main" val="2718672620"/>
                  </a:ext>
                </a:extLst>
              </a:tr>
              <a:tr h="310810">
                <a:tc>
                  <a:txBody>
                    <a:bodyPr/>
                    <a:lstStyle/>
                    <a:p>
                      <a:pPr algn="just"/>
                      <a:r>
                        <a:rPr lang="en-US" sz="1800" b="0" dirty="0" err="1">
                          <a:effectLst/>
                          <a:latin typeface="+mn-lt"/>
                        </a:rPr>
                        <a:t>ол</a:t>
                      </a:r>
                      <a:r>
                        <a:rPr lang="en-US" sz="1800" b="1" dirty="0" err="1">
                          <a:effectLst/>
                          <a:latin typeface="+mn-lt"/>
                        </a:rPr>
                        <a:t>а</a:t>
                      </a:r>
                      <a:endParaRPr lang="en-GB" sz="1800" b="1"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rPr>
                        <a:t>city</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rPr>
                        <a:t>о</a:t>
                      </a:r>
                      <a:r>
                        <a:rPr lang="en-US" sz="1800" dirty="0" err="1">
                          <a:effectLst/>
                          <a:latin typeface="+mn-lt"/>
                        </a:rPr>
                        <a:t>л</a:t>
                      </a:r>
                      <a:r>
                        <a:rPr lang="en-US" sz="1800" b="1" dirty="0" err="1">
                          <a:effectLst/>
                          <a:latin typeface="+mn-lt"/>
                        </a:rPr>
                        <a:t>а</a:t>
                      </a:r>
                      <a:r>
                        <a:rPr lang="mi-NZ" sz="1800" dirty="0">
                          <a:effectLst/>
                          <a:latin typeface="+mn-lt"/>
                        </a:rPr>
                        <a:t>ж(е)</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14166267"/>
                  </a:ext>
                </a:extLst>
              </a:tr>
              <a:tr h="310810">
                <a:tc>
                  <a:txBody>
                    <a:bodyPr/>
                    <a:lstStyle/>
                    <a:p>
                      <a:pPr algn="just"/>
                      <a:r>
                        <a:rPr lang="az-Cyrl-AZ" sz="1800" b="0" dirty="0">
                          <a:effectLst/>
                          <a:latin typeface="+mn-lt"/>
                        </a:rPr>
                        <a:t>п</a:t>
                      </a:r>
                      <a:r>
                        <a:rPr lang="en-US" sz="1800" b="0" dirty="0" err="1">
                          <a:effectLst/>
                          <a:latin typeface="+mn-lt"/>
                        </a:rPr>
                        <a:t>ас</a:t>
                      </a:r>
                      <a:r>
                        <a:rPr lang="en-US" sz="1800" b="1" dirty="0" err="1">
                          <a:effectLst/>
                          <a:latin typeface="+mn-lt"/>
                        </a:rPr>
                        <a:t>у</a:t>
                      </a:r>
                      <a:endParaRPr lang="en-GB" sz="1800" b="1"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rPr>
                        <a:t>field, meadow</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rPr>
                        <a:t>п</a:t>
                      </a:r>
                      <a:r>
                        <a:rPr lang="en-US" sz="1800" dirty="0" err="1">
                          <a:effectLst/>
                          <a:latin typeface="+mn-lt"/>
                        </a:rPr>
                        <a:t>ас</a:t>
                      </a:r>
                      <a:r>
                        <a:rPr lang="en-US" sz="1800" b="1" dirty="0" err="1">
                          <a:effectLst/>
                          <a:latin typeface="+mn-lt"/>
                        </a:rPr>
                        <a:t>у</a:t>
                      </a:r>
                      <a:r>
                        <a:rPr lang="mi-NZ" sz="1800" dirty="0">
                          <a:effectLst/>
                          <a:latin typeface="+mn-lt"/>
                        </a:rPr>
                        <a:t>ж(о)</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86614435"/>
                  </a:ext>
                </a:extLst>
              </a:tr>
              <a:tr h="310810">
                <a:tc>
                  <a:txBody>
                    <a:bodyPr/>
                    <a:lstStyle/>
                    <a:p>
                      <a:pPr algn="just"/>
                      <a:r>
                        <a:rPr lang="az-Cyrl-AZ" sz="1800" b="0" dirty="0">
                          <a:effectLst/>
                          <a:latin typeface="+mn-lt"/>
                        </a:rPr>
                        <a:t>т</a:t>
                      </a:r>
                      <a:r>
                        <a:rPr lang="en-US" sz="1800" b="0" dirty="0" err="1">
                          <a:effectLst/>
                          <a:latin typeface="+mn-lt"/>
                        </a:rPr>
                        <a:t>еҥг</a:t>
                      </a:r>
                      <a:r>
                        <a:rPr lang="en-US" sz="1800" b="1" dirty="0" err="1">
                          <a:effectLst/>
                          <a:latin typeface="+mn-lt"/>
                        </a:rPr>
                        <a:t>е</a:t>
                      </a:r>
                      <a:endParaRPr lang="en-GB" sz="1800" b="1"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rPr>
                        <a:t>ruble</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rPr>
                        <a:t>т</a:t>
                      </a:r>
                      <a:r>
                        <a:rPr lang="en-US" sz="1800" dirty="0" err="1">
                          <a:effectLst/>
                          <a:latin typeface="+mn-lt"/>
                        </a:rPr>
                        <a:t>еҥг</a:t>
                      </a:r>
                      <a:r>
                        <a:rPr lang="en-US" sz="1800" b="1" dirty="0" err="1">
                          <a:effectLst/>
                          <a:latin typeface="+mn-lt"/>
                        </a:rPr>
                        <a:t>е</a:t>
                      </a:r>
                      <a:r>
                        <a:rPr lang="mi-NZ" sz="1800" dirty="0">
                          <a:effectLst/>
                          <a:latin typeface="+mn-lt"/>
                        </a:rPr>
                        <a:t>ж(е)</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72377763"/>
                  </a:ext>
                </a:extLst>
              </a:tr>
              <a:tr h="310810">
                <a:tc>
                  <a:txBody>
                    <a:bodyPr/>
                    <a:lstStyle/>
                    <a:p>
                      <a:pPr algn="just"/>
                      <a:r>
                        <a:rPr lang="az-Cyrl-AZ" sz="1800" b="0" dirty="0">
                          <a:effectLst/>
                          <a:latin typeface="+mn-lt"/>
                        </a:rPr>
                        <a:t>к</a:t>
                      </a:r>
                      <a:r>
                        <a:rPr lang="en-US" sz="1800" b="0" dirty="0" err="1">
                          <a:effectLst/>
                          <a:latin typeface="+mn-lt"/>
                        </a:rPr>
                        <a:t>ӱт</a:t>
                      </a:r>
                      <a:r>
                        <a:rPr lang="en-US" sz="1800" b="1" dirty="0" err="1">
                          <a:effectLst/>
                          <a:latin typeface="+mn-lt"/>
                        </a:rPr>
                        <a:t>ӱ</a:t>
                      </a:r>
                      <a:endParaRPr lang="en-GB" sz="1800" b="1"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rPr>
                        <a:t>herd</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rPr>
                        <a:t>к</a:t>
                      </a:r>
                      <a:r>
                        <a:rPr lang="en-US" sz="1800" dirty="0" err="1">
                          <a:effectLst/>
                          <a:latin typeface="+mn-lt"/>
                        </a:rPr>
                        <a:t>ӱт</a:t>
                      </a:r>
                      <a:r>
                        <a:rPr lang="en-US" sz="1800" b="1" dirty="0" err="1">
                          <a:effectLst/>
                          <a:latin typeface="+mn-lt"/>
                        </a:rPr>
                        <a:t>ӱ</a:t>
                      </a:r>
                      <a:r>
                        <a:rPr lang="mi-NZ" sz="1800" dirty="0">
                          <a:effectLst/>
                          <a:latin typeface="+mn-lt"/>
                        </a:rPr>
                        <a:t>ж(ӧ)</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03846195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вер</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ea typeface="PMingLiU" panose="02020500000000000000" pitchFamily="18" charset="-120"/>
                          <a:cs typeface="Calibri" panose="020F0502020204030204" pitchFamily="34" charset="0"/>
                        </a:rPr>
                        <a:t>place</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a:effectLst/>
                          <a:latin typeface="+mn-lt"/>
                          <a:ea typeface="PMingLiU" panose="02020500000000000000" pitchFamily="18" charset="-120"/>
                          <a:cs typeface="Calibri" panose="020F0502020204030204" pitchFamily="34" charset="0"/>
                        </a:rPr>
                        <a:t>в</a:t>
                      </a:r>
                      <a:r>
                        <a:rPr lang="en-US" sz="1800" b="1">
                          <a:effectLst/>
                          <a:latin typeface="+mn-lt"/>
                          <a:ea typeface="PMingLiU" panose="02020500000000000000" pitchFamily="18" charset="-120"/>
                          <a:cs typeface="Calibri" panose="020F0502020204030204" pitchFamily="34" charset="0"/>
                        </a:rPr>
                        <a:t>е</a:t>
                      </a:r>
                      <a:r>
                        <a:rPr lang="en-US" sz="1800">
                          <a:effectLst/>
                          <a:latin typeface="+mn-lt"/>
                          <a:ea typeface="PMingLiU" panose="02020500000000000000" pitchFamily="18" charset="-120"/>
                          <a:cs typeface="Calibri" panose="020F0502020204030204" pitchFamily="34" charset="0"/>
                        </a:rPr>
                        <a:t>рже</a:t>
                      </a:r>
                      <a:endParaRPr lang="en-GB" sz="180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259202887"/>
                  </a:ext>
                </a:extLst>
              </a:tr>
              <a:tr h="310810">
                <a:tc>
                  <a:txBody>
                    <a:bodyPr/>
                    <a:lstStyle/>
                    <a:p>
                      <a:pPr algn="just"/>
                      <a:r>
                        <a:rPr lang="en-US" sz="1800" b="0">
                          <a:effectLst/>
                          <a:latin typeface="+mn-lt"/>
                          <a:ea typeface="PMingLiU" panose="02020500000000000000" pitchFamily="18" charset="-120"/>
                          <a:cs typeface="Calibri" panose="020F0502020204030204" pitchFamily="34" charset="0"/>
                        </a:rPr>
                        <a:t>чон</a:t>
                      </a:r>
                      <a:endParaRPr lang="en-GB" sz="1800" b="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ea typeface="PMingLiU" panose="02020500000000000000" pitchFamily="18" charset="-120"/>
                          <a:cs typeface="Calibri" panose="020F0502020204030204" pitchFamily="34" charset="0"/>
                        </a:rPr>
                        <a:t>soul</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a:effectLst/>
                          <a:latin typeface="+mn-lt"/>
                          <a:ea typeface="PMingLiU" panose="02020500000000000000" pitchFamily="18" charset="-120"/>
                          <a:cs typeface="Calibri" panose="020F0502020204030204" pitchFamily="34" charset="0"/>
                        </a:rPr>
                        <a:t>ч</a:t>
                      </a:r>
                      <a:r>
                        <a:rPr lang="en-US" sz="1800" b="1">
                          <a:effectLst/>
                          <a:latin typeface="+mn-lt"/>
                          <a:ea typeface="PMingLiU" panose="02020500000000000000" pitchFamily="18" charset="-120"/>
                          <a:cs typeface="Calibri" panose="020F0502020204030204" pitchFamily="34" charset="0"/>
                        </a:rPr>
                        <a:t>о</a:t>
                      </a:r>
                      <a:r>
                        <a:rPr lang="en-US" sz="1800">
                          <a:effectLst/>
                          <a:latin typeface="+mn-lt"/>
                          <a:ea typeface="PMingLiU" panose="02020500000000000000" pitchFamily="18" charset="-120"/>
                          <a:cs typeface="Calibri" panose="020F0502020204030204" pitchFamily="34" charset="0"/>
                        </a:rPr>
                        <a:t>нжо</a:t>
                      </a:r>
                      <a:endParaRPr lang="en-GB" sz="180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374623244"/>
                  </a:ext>
                </a:extLst>
              </a:tr>
              <a:tr h="310810">
                <a:tc>
                  <a:txBody>
                    <a:bodyPr/>
                    <a:lstStyle/>
                    <a:p>
                      <a:pPr algn="just"/>
                      <a:r>
                        <a:rPr lang="en-US" sz="1800" b="1" dirty="0" err="1">
                          <a:effectLst/>
                          <a:latin typeface="+mn-lt"/>
                          <a:ea typeface="PMingLiU" panose="02020500000000000000" pitchFamily="18" charset="-120"/>
                          <a:cs typeface="Calibri" panose="020F0502020204030204" pitchFamily="34" charset="0"/>
                        </a:rPr>
                        <a:t>ӱ</a:t>
                      </a:r>
                      <a:r>
                        <a:rPr lang="en-US" sz="1800" b="0" dirty="0" err="1">
                          <a:effectLst/>
                          <a:latin typeface="+mn-lt"/>
                          <a:ea typeface="PMingLiU" panose="02020500000000000000" pitchFamily="18" charset="-120"/>
                          <a:cs typeface="Calibri" panose="020F0502020204030204" pitchFamily="34" charset="0"/>
                        </a:rPr>
                        <a:t>дыр</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ea typeface="PMingLiU" panose="02020500000000000000" pitchFamily="18" charset="-120"/>
                          <a:cs typeface="Calibri" panose="020F0502020204030204" pitchFamily="34" charset="0"/>
                        </a:rPr>
                        <a:t>daughter</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b="1" dirty="0" err="1">
                          <a:effectLst/>
                          <a:latin typeface="+mn-lt"/>
                          <a:ea typeface="PMingLiU" panose="02020500000000000000" pitchFamily="18" charset="-120"/>
                          <a:cs typeface="Calibri" panose="020F0502020204030204" pitchFamily="34" charset="0"/>
                        </a:rPr>
                        <a:t>ӱ</a:t>
                      </a:r>
                      <a:r>
                        <a:rPr lang="en-US" sz="1800" dirty="0" err="1">
                          <a:effectLst/>
                          <a:latin typeface="+mn-lt"/>
                          <a:ea typeface="PMingLiU" panose="02020500000000000000" pitchFamily="18" charset="-120"/>
                          <a:cs typeface="Calibri" panose="020F0502020204030204" pitchFamily="34" charset="0"/>
                        </a:rPr>
                        <a:t>дыржӧ</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979699982"/>
                  </a:ext>
                </a:extLst>
              </a:tr>
              <a:tr h="310810">
                <a:tc>
                  <a:txBody>
                    <a:bodyPr/>
                    <a:lstStyle/>
                    <a:p>
                      <a:pPr algn="just"/>
                      <a:r>
                        <a:rPr lang="en-US" sz="1800" b="0">
                          <a:effectLst/>
                          <a:latin typeface="+mn-lt"/>
                          <a:ea typeface="PMingLiU" panose="02020500000000000000" pitchFamily="18" charset="-120"/>
                          <a:cs typeface="Calibri" panose="020F0502020204030204" pitchFamily="34" charset="0"/>
                        </a:rPr>
                        <a:t>пӧрт</a:t>
                      </a:r>
                      <a:endParaRPr lang="en-GB" sz="1800" b="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ea typeface="PMingLiU" panose="02020500000000000000" pitchFamily="18" charset="-120"/>
                          <a:cs typeface="Calibri" panose="020F0502020204030204" pitchFamily="34" charset="0"/>
                        </a:rPr>
                        <a:t>house</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err="1">
                          <a:effectLst/>
                          <a:latin typeface="+mn-lt"/>
                          <a:ea typeface="PMingLiU" panose="02020500000000000000" pitchFamily="18" charset="-120"/>
                          <a:cs typeface="Calibri" panose="020F0502020204030204" pitchFamily="34" charset="0"/>
                        </a:rPr>
                        <a:t>п</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ртшӧ</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51489444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каг</a:t>
                      </a:r>
                      <a:r>
                        <a:rPr lang="en-US" sz="1800" b="1" dirty="0" err="1">
                          <a:effectLst/>
                          <a:latin typeface="+mn-lt"/>
                          <a:ea typeface="PMingLiU" panose="02020500000000000000" pitchFamily="18" charset="-120"/>
                          <a:cs typeface="Calibri" panose="020F0502020204030204" pitchFamily="34" charset="0"/>
                        </a:rPr>
                        <a:t>а</a:t>
                      </a:r>
                      <a:r>
                        <a:rPr lang="en-US" sz="1800" b="0" dirty="0" err="1">
                          <a:effectLst/>
                          <a:latin typeface="+mn-lt"/>
                          <a:ea typeface="PMingLiU" panose="02020500000000000000" pitchFamily="18" charset="-120"/>
                          <a:cs typeface="Calibri" panose="020F0502020204030204" pitchFamily="34" charset="0"/>
                        </a:rPr>
                        <a:t>з</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ea typeface="PMingLiU" panose="02020500000000000000" pitchFamily="18" charset="-120"/>
                          <a:cs typeface="Calibri" panose="020F0502020204030204" pitchFamily="34" charset="0"/>
                        </a:rPr>
                        <a:t>paper</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mi-NZ" sz="1800" dirty="0">
                          <a:effectLst/>
                          <a:latin typeface="+mn-lt"/>
                          <a:ea typeface="PMingLiU" panose="02020500000000000000" pitchFamily="18" charset="-120"/>
                          <a:cs typeface="Calibri" panose="020F0502020204030204" pitchFamily="34" charset="0"/>
                        </a:rPr>
                        <a:t>каг</a:t>
                      </a:r>
                      <a:r>
                        <a:rPr lang="mi-NZ" sz="1800" b="1" dirty="0">
                          <a:effectLst/>
                          <a:latin typeface="+mn-lt"/>
                          <a:ea typeface="PMingLiU" panose="02020500000000000000" pitchFamily="18" charset="-120"/>
                          <a:cs typeface="Calibri" panose="020F0502020204030204" pitchFamily="34" charset="0"/>
                        </a:rPr>
                        <a:t>а</a:t>
                      </a:r>
                      <a:r>
                        <a:rPr lang="mi-NZ" sz="1800" dirty="0">
                          <a:effectLst/>
                          <a:latin typeface="+mn-lt"/>
                          <a:ea typeface="PMingLiU" panose="02020500000000000000" pitchFamily="18" charset="-120"/>
                          <a:cs typeface="Calibri" panose="020F0502020204030204" pitchFamily="34" charset="0"/>
                        </a:rPr>
                        <a:t>зше</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897627872"/>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лы</a:t>
                      </a:r>
                      <a:r>
                        <a:rPr lang="mi-NZ" sz="1800" b="0" dirty="0">
                          <a:effectLst/>
                          <a:latin typeface="+mn-lt"/>
                          <a:ea typeface="PMingLiU" panose="02020500000000000000" pitchFamily="18" charset="-120"/>
                          <a:cs typeface="Calibri" panose="020F0502020204030204" pitchFamily="34" charset="0"/>
                        </a:rPr>
                        <a:t>шт</a:t>
                      </a:r>
                      <a:r>
                        <a:rPr lang="mi-NZ" sz="1800" b="1" dirty="0">
                          <a:effectLst/>
                          <a:latin typeface="+mn-lt"/>
                          <a:ea typeface="PMingLiU" panose="02020500000000000000" pitchFamily="18" charset="-120"/>
                          <a:cs typeface="Calibri" panose="020F0502020204030204" pitchFamily="34" charset="0"/>
                        </a:rPr>
                        <a:t>а</a:t>
                      </a:r>
                      <a:r>
                        <a:rPr lang="mi-NZ" sz="1800" b="0" dirty="0">
                          <a:effectLst/>
                          <a:latin typeface="+mn-lt"/>
                          <a:ea typeface="PMingLiU" panose="02020500000000000000" pitchFamily="18" charset="-120"/>
                          <a:cs typeface="Calibri" panose="020F0502020204030204" pitchFamily="34" charset="0"/>
                        </a:rPr>
                        <a:t>ш</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dirty="0">
                          <a:effectLst/>
                          <a:latin typeface="+mn-lt"/>
                          <a:ea typeface="PMingLiU" panose="02020500000000000000" pitchFamily="18" charset="-120"/>
                          <a:cs typeface="Calibri" panose="020F0502020204030204" pitchFamily="34" charset="0"/>
                        </a:rPr>
                        <a:t>leaf</a:t>
                      </a:r>
                      <a:endParaRPr lang="en-GB" sz="1800" dirty="0">
                        <a:effectLst/>
                        <a:latin typeface="+mn-lt"/>
                        <a:ea typeface="PMingLiU" panose="02020500000000000000" pitchFamily="18" charset="-120"/>
                        <a:cs typeface="Lucida Grande"/>
                      </a:endParaRPr>
                    </a:p>
                  </a:txBody>
                  <a:tcPr marL="68580" marR="68580" marT="0" marB="0" anchor="ctr"/>
                </a:tc>
                <a:tc>
                  <a:txBody>
                    <a:bodyPr/>
                    <a:lstStyle/>
                    <a:p>
                      <a:pPr algn="just"/>
                      <a:r>
                        <a:rPr lang="mi-NZ" sz="1800" dirty="0">
                          <a:effectLst/>
                          <a:latin typeface="+mn-lt"/>
                          <a:ea typeface="PMingLiU" panose="02020500000000000000" pitchFamily="18" charset="-120"/>
                          <a:cs typeface="Calibri" panose="020F0502020204030204" pitchFamily="34" charset="0"/>
                        </a:rPr>
                        <a:t>лышт</a:t>
                      </a:r>
                      <a:r>
                        <a:rPr lang="mi-NZ" sz="1800" b="1" dirty="0">
                          <a:effectLst/>
                          <a:latin typeface="+mn-lt"/>
                          <a:ea typeface="PMingLiU" panose="02020500000000000000" pitchFamily="18" charset="-120"/>
                          <a:cs typeface="Calibri" panose="020F0502020204030204" pitchFamily="34" charset="0"/>
                        </a:rPr>
                        <a:t>а</a:t>
                      </a:r>
                      <a:r>
                        <a:rPr lang="mi-NZ" sz="1800" dirty="0">
                          <a:effectLst/>
                          <a:latin typeface="+mn-lt"/>
                          <a:ea typeface="PMingLiU" panose="02020500000000000000" pitchFamily="18" charset="-120"/>
                          <a:cs typeface="Calibri" panose="020F0502020204030204" pitchFamily="34" charset="0"/>
                        </a:rPr>
                        <a:t>шыже (лышт</a:t>
                      </a:r>
                      <a:r>
                        <a:rPr lang="mi-NZ" sz="1800" b="1" dirty="0">
                          <a:effectLst/>
                          <a:latin typeface="+mn-lt"/>
                          <a:ea typeface="PMingLiU" panose="02020500000000000000" pitchFamily="18" charset="-120"/>
                          <a:cs typeface="Calibri" panose="020F0502020204030204" pitchFamily="34" charset="0"/>
                        </a:rPr>
                        <a:t>а</a:t>
                      </a:r>
                      <a:r>
                        <a:rPr lang="mi-NZ" sz="1800" dirty="0">
                          <a:effectLst/>
                          <a:latin typeface="+mn-lt"/>
                          <a:ea typeface="PMingLiU" panose="02020500000000000000" pitchFamily="18" charset="-120"/>
                          <a:cs typeface="Calibri" panose="020F0502020204030204" pitchFamily="34" charset="0"/>
                        </a:rPr>
                        <a:t>шше)</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2089657294"/>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b="0" dirty="0" err="1">
                          <a:effectLst/>
                          <a:latin typeface="+mn-lt"/>
                          <a:ea typeface="PMingLiU" panose="02020500000000000000" pitchFamily="18" charset="-120"/>
                          <a:cs typeface="Calibri" panose="020F0502020204030204" pitchFamily="34" charset="0"/>
                        </a:rPr>
                        <a:t>че</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a:effectLst/>
                          <a:latin typeface="+mn-lt"/>
                          <a:ea typeface="PMingLiU" panose="02020500000000000000" pitchFamily="18" charset="-120"/>
                          <a:cs typeface="Calibri" panose="020F0502020204030204" pitchFamily="34" charset="0"/>
                        </a:rPr>
                        <a:t>day; sun</a:t>
                      </a:r>
                      <a:endParaRPr lang="en-GB" sz="180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е</a:t>
                      </a:r>
                      <a:r>
                        <a:rPr lang="en-US" sz="1800" dirty="0" err="1">
                          <a:effectLst/>
                          <a:latin typeface="+mn-lt"/>
                          <a:ea typeface="PMingLiU" panose="02020500000000000000" pitchFamily="18" charset="-120"/>
                          <a:cs typeface="Calibri" panose="020F0502020204030204" pitchFamily="34" charset="0"/>
                        </a:rPr>
                        <a:t>чы</a:t>
                      </a:r>
                      <a:r>
                        <a:rPr lang="mi-NZ" sz="1800" dirty="0">
                          <a:effectLst/>
                          <a:latin typeface="+mn-lt"/>
                        </a:rPr>
                        <a:t>ж(е)</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81620181"/>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b="0" dirty="0" err="1">
                          <a:effectLst/>
                          <a:latin typeface="+mn-lt"/>
                          <a:ea typeface="PMingLiU" panose="02020500000000000000" pitchFamily="18" charset="-120"/>
                          <a:cs typeface="Calibri" panose="020F0502020204030204" pitchFamily="34" charset="0"/>
                        </a:rPr>
                        <a:t>мо</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a:effectLst/>
                          <a:latin typeface="+mn-lt"/>
                          <a:ea typeface="PMingLiU" panose="02020500000000000000" pitchFamily="18" charset="-120"/>
                          <a:cs typeface="Calibri" panose="020F0502020204030204" pitchFamily="34" charset="0"/>
                        </a:rPr>
                        <a:t>oak</a:t>
                      </a:r>
                      <a:endParaRPr lang="en-GB" sz="180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ea typeface="PMingLiU" panose="02020500000000000000" pitchFamily="18" charset="-120"/>
                          <a:cs typeface="Calibri" panose="020F0502020204030204" pitchFamily="34" charset="0"/>
                        </a:rPr>
                        <a:t>т</a:t>
                      </a:r>
                      <a:r>
                        <a:rPr lang="en-US" sz="1800" b="1" dirty="0" err="1">
                          <a:effectLst/>
                          <a:latin typeface="+mn-lt"/>
                          <a:ea typeface="PMingLiU" panose="02020500000000000000" pitchFamily="18" charset="-120"/>
                          <a:cs typeface="Calibri" panose="020F0502020204030204" pitchFamily="34" charset="0"/>
                        </a:rPr>
                        <a:t>у</a:t>
                      </a:r>
                      <a:r>
                        <a:rPr lang="en-US" sz="1800" dirty="0" err="1">
                          <a:effectLst/>
                          <a:latin typeface="+mn-lt"/>
                          <a:ea typeface="PMingLiU" panose="02020500000000000000" pitchFamily="18" charset="-120"/>
                          <a:cs typeface="Calibri" panose="020F0502020204030204" pitchFamily="34" charset="0"/>
                        </a:rPr>
                        <a:t>мы</a:t>
                      </a:r>
                      <a:r>
                        <a:rPr lang="mi-NZ" sz="1800" dirty="0">
                          <a:effectLst/>
                          <a:latin typeface="+mn-lt"/>
                        </a:rPr>
                        <a:t>ж(о)</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14241416"/>
                  </a:ext>
                </a:extLst>
              </a:tr>
              <a:tr h="310810">
                <a:tc>
                  <a:txBody>
                    <a:bodyPr/>
                    <a:lstStyle/>
                    <a:p>
                      <a:pPr algn="just"/>
                      <a:r>
                        <a:rPr lang="en-US" sz="1800" b="0" dirty="0" err="1">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b="0" dirty="0" err="1">
                          <a:effectLst/>
                          <a:latin typeface="+mn-lt"/>
                          <a:ea typeface="PMingLiU" panose="02020500000000000000" pitchFamily="18" charset="-120"/>
                          <a:cs typeface="Calibri" panose="020F0502020204030204" pitchFamily="34" charset="0"/>
                        </a:rPr>
                        <a:t>ргӧ</a:t>
                      </a:r>
                      <a:endParaRPr lang="en-GB" sz="1800" b="0" dirty="0">
                        <a:effectLst/>
                        <a:latin typeface="+mn-lt"/>
                        <a:ea typeface="PMingLiU" panose="02020500000000000000" pitchFamily="18" charset="-120"/>
                        <a:cs typeface="Lucida Grande"/>
                      </a:endParaRPr>
                    </a:p>
                  </a:txBody>
                  <a:tcPr marL="68580" marR="68580" marT="0" marB="0" anchor="ctr"/>
                </a:tc>
                <a:tc>
                  <a:txBody>
                    <a:bodyPr/>
                    <a:lstStyle/>
                    <a:p>
                      <a:pPr algn="just"/>
                      <a:r>
                        <a:rPr lang="en-US" sz="1800">
                          <a:effectLst/>
                          <a:latin typeface="+mn-lt"/>
                          <a:ea typeface="PMingLiU" panose="02020500000000000000" pitchFamily="18" charset="-120"/>
                          <a:cs typeface="Calibri" panose="020F0502020204030204" pitchFamily="34" charset="0"/>
                        </a:rPr>
                        <a:t>(the) inside</a:t>
                      </a:r>
                      <a:endParaRPr lang="en-GB" sz="1800">
                        <a:effectLst/>
                        <a:latin typeface="+mn-lt"/>
                        <a:ea typeface="PMingLiU" panose="02020500000000000000" pitchFamily="18" charset="-120"/>
                        <a:cs typeface="Lucida Grande"/>
                      </a:endParaRPr>
                    </a:p>
                  </a:txBody>
                  <a:tcPr marL="68580" marR="68580" marT="0" marB="0" anchor="ctr"/>
                </a:tc>
                <a:tc>
                  <a:txBody>
                    <a:bodyPr/>
                    <a:lstStyle/>
                    <a:p>
                      <a:pPr algn="just"/>
                      <a:r>
                        <a:rPr lang="az-Cyrl-AZ" sz="1800" dirty="0">
                          <a:effectLst/>
                          <a:latin typeface="+mn-lt"/>
                          <a:ea typeface="PMingLiU" panose="02020500000000000000" pitchFamily="18" charset="-120"/>
                          <a:cs typeface="Calibri" panose="020F0502020204030204" pitchFamily="34" charset="0"/>
                        </a:rPr>
                        <a:t>к</a:t>
                      </a:r>
                      <a:r>
                        <a:rPr lang="en-US" sz="1800" b="1" dirty="0" err="1">
                          <a:effectLst/>
                          <a:latin typeface="+mn-lt"/>
                          <a:ea typeface="PMingLiU" panose="02020500000000000000" pitchFamily="18" charset="-120"/>
                          <a:cs typeface="Calibri" panose="020F0502020204030204" pitchFamily="34" charset="0"/>
                        </a:rPr>
                        <a:t>ӧ</a:t>
                      </a:r>
                      <a:r>
                        <a:rPr lang="en-US" sz="1800" dirty="0" err="1">
                          <a:effectLst/>
                          <a:latin typeface="+mn-lt"/>
                          <a:ea typeface="PMingLiU" panose="02020500000000000000" pitchFamily="18" charset="-120"/>
                          <a:cs typeface="Calibri" panose="020F0502020204030204" pitchFamily="34" charset="0"/>
                        </a:rPr>
                        <a:t>ргы</a:t>
                      </a:r>
                      <a:r>
                        <a:rPr lang="mi-NZ" sz="1800" dirty="0">
                          <a:effectLst/>
                          <a:latin typeface="+mn-lt"/>
                        </a:rPr>
                        <a:t>ж(ӧ)</a:t>
                      </a:r>
                      <a:endParaRPr lang="en-GB" sz="1800" dirty="0">
                        <a:effectLst/>
                        <a:latin typeface="+mn-lt"/>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05849980"/>
                  </a:ext>
                </a:extLst>
              </a:tr>
            </a:tbl>
          </a:graphicData>
        </a:graphic>
      </p:graphicFrame>
      <p:sp>
        <p:nvSpPr>
          <p:cNvPr id="9" name="Title 1">
            <a:extLst>
              <a:ext uri="{FF2B5EF4-FFF2-40B4-BE49-F238E27FC236}">
                <a16:creationId xmlns:a16="http://schemas.microsoft.com/office/drawing/2014/main" id="{26C61954-FE3A-4E92-BE25-47071E9D3A63}"/>
              </a:ext>
            </a:extLst>
          </p:cNvPr>
          <p:cNvSpPr>
            <a:spLocks noGrp="1"/>
          </p:cNvSpPr>
          <p:nvPr>
            <p:ph type="title"/>
          </p:nvPr>
        </p:nvSpPr>
        <p:spPr>
          <a:xfrm>
            <a:off x="838200" y="365125"/>
            <a:ext cx="10515600" cy="1325563"/>
          </a:xfrm>
        </p:spPr>
        <p:txBody>
          <a:bodyPr>
            <a:normAutofit/>
          </a:bodyPr>
          <a:lstStyle/>
          <a:p>
            <a:pPr marL="0" indent="0">
              <a:spcBef>
                <a:spcPts val="1200"/>
              </a:spcBef>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Possessive suffixes</a:t>
            </a:r>
            <a:endParaRPr lang="en-GB" sz="3600" dirty="0"/>
          </a:p>
        </p:txBody>
      </p:sp>
      <p:cxnSp>
        <p:nvCxnSpPr>
          <p:cNvPr id="10" name="Straight Connector 9">
            <a:extLst>
              <a:ext uri="{FF2B5EF4-FFF2-40B4-BE49-F238E27FC236}">
                <a16:creationId xmlns:a16="http://schemas.microsoft.com/office/drawing/2014/main" id="{3ED0C67E-5A9D-4A79-9506-6A7A6FCF8CC3}"/>
              </a:ext>
            </a:extLst>
          </p:cNvPr>
          <p:cNvCxnSpPr/>
          <p:nvPr/>
        </p:nvCxnSpPr>
        <p:spPr>
          <a:xfrm>
            <a:off x="2274270" y="3422649"/>
            <a:ext cx="9566031" cy="0"/>
          </a:xfrm>
          <a:prstGeom prst="line">
            <a:avLst/>
          </a:prstGeom>
          <a:ln w="19050"/>
        </p:spPr>
        <p:style>
          <a:lnRef idx="1">
            <a:schemeClr val="dk1"/>
          </a:lnRef>
          <a:fillRef idx="0">
            <a:schemeClr val="dk1"/>
          </a:fillRef>
          <a:effectRef idx="0">
            <a:schemeClr val="dk1"/>
          </a:effectRef>
          <a:fontRef idx="minor">
            <a:schemeClr val="tx1"/>
          </a:fontRef>
        </p:style>
      </p:cxnSp>
      <p:sp>
        <p:nvSpPr>
          <p:cNvPr id="14" name="Content Placeholder 2">
            <a:extLst>
              <a:ext uri="{FF2B5EF4-FFF2-40B4-BE49-F238E27FC236}">
                <a16:creationId xmlns:a16="http://schemas.microsoft.com/office/drawing/2014/main" id="{4FDBF58B-0270-4069-845E-14D8CD39CADE}"/>
              </a:ext>
            </a:extLst>
          </p:cNvPr>
          <p:cNvSpPr>
            <a:spLocks noGrp="1"/>
          </p:cNvSpPr>
          <p:nvPr>
            <p:ph idx="1"/>
          </p:nvPr>
        </p:nvSpPr>
        <p:spPr>
          <a:xfrm>
            <a:off x="6112668" y="1025751"/>
            <a:ext cx="2198994" cy="646095"/>
          </a:xfrm>
        </p:spPr>
        <p:txBody>
          <a:bodyPr>
            <a:normAutofit/>
          </a:bodyPr>
          <a:lstStyle/>
          <a:p>
            <a:pPr marL="0" indent="0">
              <a:buNone/>
            </a:pPr>
            <a:r>
              <a:rPr lang="de-AT" dirty="0"/>
              <a:t>3Sg -(</a:t>
            </a:r>
            <a:r>
              <a:rPr lang="mi-NZ" dirty="0"/>
              <a:t>ы)Ж(Е):</a:t>
            </a:r>
            <a:endParaRPr lang="en-GB" dirty="0"/>
          </a:p>
        </p:txBody>
      </p:sp>
      <p:sp>
        <p:nvSpPr>
          <p:cNvPr id="15" name="Content Placeholder 2">
            <a:extLst>
              <a:ext uri="{FF2B5EF4-FFF2-40B4-BE49-F238E27FC236}">
                <a16:creationId xmlns:a16="http://schemas.microsoft.com/office/drawing/2014/main" id="{97DC732A-D7FC-4F98-8E24-61B19844D8D3}"/>
              </a:ext>
            </a:extLst>
          </p:cNvPr>
          <p:cNvSpPr txBox="1">
            <a:spLocks/>
          </p:cNvSpPr>
          <p:nvPr/>
        </p:nvSpPr>
        <p:spPr>
          <a:xfrm>
            <a:off x="2274270" y="2365380"/>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-V•</a:t>
            </a:r>
            <a:endParaRPr lang="en-GB" dirty="0"/>
          </a:p>
        </p:txBody>
      </p:sp>
      <p:sp>
        <p:nvSpPr>
          <p:cNvPr id="16" name="Content Placeholder 2">
            <a:extLst>
              <a:ext uri="{FF2B5EF4-FFF2-40B4-BE49-F238E27FC236}">
                <a16:creationId xmlns:a16="http://schemas.microsoft.com/office/drawing/2014/main" id="{06E14B02-626F-4A93-B676-E8094AB3754A}"/>
              </a:ext>
            </a:extLst>
          </p:cNvPr>
          <p:cNvSpPr txBox="1">
            <a:spLocks/>
          </p:cNvSpPr>
          <p:nvPr/>
        </p:nvSpPr>
        <p:spPr>
          <a:xfrm>
            <a:off x="2274270" y="4089396"/>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a:t>
            </a:r>
            <a:endParaRPr lang="en-GB" dirty="0"/>
          </a:p>
        </p:txBody>
      </p:sp>
      <p:sp>
        <p:nvSpPr>
          <p:cNvPr id="17" name="Content Placeholder 2">
            <a:extLst>
              <a:ext uri="{FF2B5EF4-FFF2-40B4-BE49-F238E27FC236}">
                <a16:creationId xmlns:a16="http://schemas.microsoft.com/office/drawing/2014/main" id="{25E33F94-0F77-4B6E-B69E-4283FF8DEF7F}"/>
              </a:ext>
            </a:extLst>
          </p:cNvPr>
          <p:cNvSpPr txBox="1">
            <a:spLocks/>
          </p:cNvSpPr>
          <p:nvPr/>
        </p:nvSpPr>
        <p:spPr>
          <a:xfrm>
            <a:off x="2274270" y="5710255"/>
            <a:ext cx="1651000" cy="646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-Е</a:t>
            </a:r>
            <a:endParaRPr lang="en-GB" dirty="0"/>
          </a:p>
        </p:txBody>
      </p:sp>
      <p:cxnSp>
        <p:nvCxnSpPr>
          <p:cNvPr id="18" name="Straight Connector 17">
            <a:extLst>
              <a:ext uri="{FF2B5EF4-FFF2-40B4-BE49-F238E27FC236}">
                <a16:creationId xmlns:a16="http://schemas.microsoft.com/office/drawing/2014/main" id="{34DC5427-8F15-49E1-93A0-B23279808DA2}"/>
              </a:ext>
            </a:extLst>
          </p:cNvPr>
          <p:cNvCxnSpPr/>
          <p:nvPr/>
        </p:nvCxnSpPr>
        <p:spPr>
          <a:xfrm>
            <a:off x="2274270" y="5286380"/>
            <a:ext cx="956603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B9D8767-97EC-4D08-8EBC-58F09702CB51}"/>
              </a:ext>
            </a:extLst>
          </p:cNvPr>
          <p:cNvCxnSpPr>
            <a:cxnSpLocks/>
          </p:cNvCxnSpPr>
          <p:nvPr/>
        </p:nvCxnSpPr>
        <p:spPr>
          <a:xfrm>
            <a:off x="3099768" y="4981580"/>
            <a:ext cx="8740533"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9A49804-55BB-4CBA-8179-252A3CA9A5EB}"/>
              </a:ext>
            </a:extLst>
          </p:cNvPr>
          <p:cNvCxnSpPr>
            <a:cxnSpLocks/>
          </p:cNvCxnSpPr>
          <p:nvPr/>
        </p:nvCxnSpPr>
        <p:spPr>
          <a:xfrm>
            <a:off x="2794000" y="4352050"/>
            <a:ext cx="9046301" cy="0"/>
          </a:xfrm>
          <a:prstGeom prst="line">
            <a:avLst/>
          </a:prstGeom>
          <a:ln w="19050"/>
        </p:spPr>
        <p:style>
          <a:lnRef idx="1">
            <a:schemeClr val="dk1"/>
          </a:lnRef>
          <a:fillRef idx="0">
            <a:schemeClr val="dk1"/>
          </a:fillRef>
          <a:effectRef idx="0">
            <a:schemeClr val="dk1"/>
          </a:effectRef>
          <a:fontRef idx="minor">
            <a:schemeClr val="tx1"/>
          </a:fontRef>
        </p:style>
      </p:cxnSp>
      <p:sp>
        <p:nvSpPr>
          <p:cNvPr id="20" name="Content Placeholder 2">
            <a:extLst>
              <a:ext uri="{FF2B5EF4-FFF2-40B4-BE49-F238E27FC236}">
                <a16:creationId xmlns:a16="http://schemas.microsoft.com/office/drawing/2014/main" id="{B3BCB33D-51B7-4246-9C84-A44C4EA11CE1}"/>
              </a:ext>
            </a:extLst>
          </p:cNvPr>
          <p:cNvSpPr txBox="1">
            <a:spLocks/>
          </p:cNvSpPr>
          <p:nvPr/>
        </p:nvSpPr>
        <p:spPr>
          <a:xfrm>
            <a:off x="3099770" y="4975226"/>
            <a:ext cx="534963" cy="306216"/>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000" dirty="0"/>
              <a:t>-ш</a:t>
            </a:r>
            <a:endParaRPr lang="en-GB" sz="2000" dirty="0"/>
          </a:p>
        </p:txBody>
      </p:sp>
      <p:sp>
        <p:nvSpPr>
          <p:cNvPr id="21" name="Content Placeholder 2">
            <a:extLst>
              <a:ext uri="{FF2B5EF4-FFF2-40B4-BE49-F238E27FC236}">
                <a16:creationId xmlns:a16="http://schemas.microsoft.com/office/drawing/2014/main" id="{8CF52E2A-E781-41D2-9C92-078B16470F95}"/>
              </a:ext>
            </a:extLst>
          </p:cNvPr>
          <p:cNvSpPr txBox="1">
            <a:spLocks/>
          </p:cNvSpPr>
          <p:nvPr/>
        </p:nvSpPr>
        <p:spPr>
          <a:xfrm>
            <a:off x="3099769" y="4512725"/>
            <a:ext cx="534963" cy="306216"/>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000" dirty="0"/>
              <a:t>-О</a:t>
            </a:r>
            <a:endParaRPr lang="en-GB" sz="2000" dirty="0"/>
          </a:p>
        </p:txBody>
      </p:sp>
      <p:sp>
        <p:nvSpPr>
          <p:cNvPr id="22" name="Content Placeholder 2">
            <a:extLst>
              <a:ext uri="{FF2B5EF4-FFF2-40B4-BE49-F238E27FC236}">
                <a16:creationId xmlns:a16="http://schemas.microsoft.com/office/drawing/2014/main" id="{917922CD-AEE4-4356-8BAE-BBB1A44EA8CC}"/>
              </a:ext>
            </a:extLst>
          </p:cNvPr>
          <p:cNvSpPr txBox="1">
            <a:spLocks/>
          </p:cNvSpPr>
          <p:nvPr/>
        </p:nvSpPr>
        <p:spPr>
          <a:xfrm>
            <a:off x="3099768" y="3758503"/>
            <a:ext cx="534963" cy="306216"/>
          </a:xfrm>
          <a:prstGeom prst="rect">
            <a:avLst/>
          </a:prstGeom>
        </p:spPr>
        <p:txBody>
          <a:bodyPr vert="horz" lIns="91440" tIns="45720" rIns="91440" bIns="4572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sz="2000" dirty="0"/>
              <a:t>-S</a:t>
            </a:r>
            <a:endParaRPr lang="en-GB" sz="2000" dirty="0"/>
          </a:p>
        </p:txBody>
      </p:sp>
      <p:sp>
        <p:nvSpPr>
          <p:cNvPr id="23" name="TextBox 22">
            <a:extLst>
              <a:ext uri="{FF2B5EF4-FFF2-40B4-BE49-F238E27FC236}">
                <a16:creationId xmlns:a16="http://schemas.microsoft.com/office/drawing/2014/main" id="{BC1F42F9-3F6D-44B8-97A8-3B674B7519E9}"/>
              </a:ext>
            </a:extLst>
          </p:cNvPr>
          <p:cNvSpPr txBox="1"/>
          <p:nvPr/>
        </p:nvSpPr>
        <p:spPr>
          <a:xfrm>
            <a:off x="200906" y="3073733"/>
            <a:ext cx="1812242"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mi-NZ" sz="2000" dirty="0"/>
              <a:t>Sonorants</a:t>
            </a:r>
          </a:p>
          <a:p>
            <a:pPr algn="ctr"/>
            <a:r>
              <a:rPr lang="mi-NZ" sz="2000" dirty="0"/>
              <a:t>(й, м, р, н, нь, ҥ л, ль)</a:t>
            </a:r>
            <a:endParaRPr lang="en-GB" sz="2000" dirty="0"/>
          </a:p>
        </p:txBody>
      </p:sp>
      <p:cxnSp>
        <p:nvCxnSpPr>
          <p:cNvPr id="24" name="Straight Arrow Connector 23">
            <a:extLst>
              <a:ext uri="{FF2B5EF4-FFF2-40B4-BE49-F238E27FC236}">
                <a16:creationId xmlns:a16="http://schemas.microsoft.com/office/drawing/2014/main" id="{40564A8E-7D6B-4421-B221-E0CD627F7B8C}"/>
              </a:ext>
            </a:extLst>
          </p:cNvPr>
          <p:cNvCxnSpPr>
            <a:cxnSpLocks/>
            <a:stCxn id="23" idx="3"/>
            <a:endCxn id="22" idx="1"/>
          </p:cNvCxnSpPr>
          <p:nvPr/>
        </p:nvCxnSpPr>
        <p:spPr>
          <a:xfrm>
            <a:off x="2013148" y="3581565"/>
            <a:ext cx="1086620" cy="330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CCC8BBBF-20FD-4381-83B2-65C76E4971BE}"/>
              </a:ext>
            </a:extLst>
          </p:cNvPr>
          <p:cNvSpPr txBox="1"/>
          <p:nvPr/>
        </p:nvSpPr>
        <p:spPr>
          <a:xfrm>
            <a:off x="200906" y="4500570"/>
            <a:ext cx="1812242" cy="70788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mi-NZ" sz="2000" dirty="0"/>
              <a:t>Obstruents</a:t>
            </a:r>
          </a:p>
          <a:p>
            <a:pPr algn="ctr"/>
            <a:r>
              <a:rPr lang="mi-NZ" sz="2000" dirty="0"/>
              <a:t>(к, д, с, з, ч, </a:t>
            </a:r>
            <a:r>
              <a:rPr lang="en-US" sz="2000" dirty="0"/>
              <a:t>…</a:t>
            </a:r>
            <a:r>
              <a:rPr lang="mi-NZ" sz="2000" dirty="0"/>
              <a:t>)</a:t>
            </a:r>
            <a:endParaRPr lang="en-GB" sz="2000" dirty="0"/>
          </a:p>
        </p:txBody>
      </p:sp>
      <p:cxnSp>
        <p:nvCxnSpPr>
          <p:cNvPr id="26" name="Straight Arrow Connector 25">
            <a:extLst>
              <a:ext uri="{FF2B5EF4-FFF2-40B4-BE49-F238E27FC236}">
                <a16:creationId xmlns:a16="http://schemas.microsoft.com/office/drawing/2014/main" id="{1C0852B0-47E2-4039-9621-BF840243FF45}"/>
              </a:ext>
            </a:extLst>
          </p:cNvPr>
          <p:cNvCxnSpPr>
            <a:cxnSpLocks/>
            <a:stCxn id="25" idx="3"/>
            <a:endCxn id="21" idx="1"/>
          </p:cNvCxnSpPr>
          <p:nvPr/>
        </p:nvCxnSpPr>
        <p:spPr>
          <a:xfrm flipV="1">
            <a:off x="2013148" y="4665833"/>
            <a:ext cx="1086621" cy="188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6717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199" y="694023"/>
            <a:ext cx="10837985"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5. </a:t>
            </a:r>
            <a:r>
              <a:rPr lang="en-GB" sz="3600" u="sng" dirty="0">
                <a:latin typeface="Calibri" panose="020F0502020204030204" pitchFamily="34" charset="0"/>
                <a:ea typeface="Times New Roman" panose="02020603050405020304" pitchFamily="18" charset="0"/>
                <a:cs typeface="Calibri" panose="020F0502020204030204" pitchFamily="34" charset="0"/>
              </a:rPr>
              <a:t>Order of </a:t>
            </a:r>
            <a:r>
              <a:rPr lang="en-GB" sz="3600" u="sng" dirty="0">
                <a:solidFill>
                  <a:srgbClr val="FF0000"/>
                </a:solidFill>
                <a:latin typeface="Calibri" panose="020F0502020204030204" pitchFamily="34" charset="0"/>
                <a:ea typeface="Times New Roman" panose="02020603050405020304" pitchFamily="18" charset="0"/>
                <a:cs typeface="Calibri" panose="020F0502020204030204" pitchFamily="34" charset="0"/>
              </a:rPr>
              <a:t>possessive suffixes (Px)</a:t>
            </a:r>
            <a:r>
              <a:rPr lang="en-GB" sz="3600" u="sng" dirty="0">
                <a:latin typeface="Calibri" panose="020F0502020204030204" pitchFamily="34" charset="0"/>
                <a:ea typeface="Times New Roman" panose="02020603050405020304" pitchFamily="18" charset="0"/>
                <a:cs typeface="Calibri" panose="020F0502020204030204" pitchFamily="34" charset="0"/>
              </a:rPr>
              <a:t> and </a:t>
            </a:r>
            <a:r>
              <a:rPr lang="en-GB" sz="3600" u="sng" dirty="0">
                <a:solidFill>
                  <a:srgbClr val="00B050"/>
                </a:solidFill>
                <a:latin typeface="Calibri" panose="020F0502020204030204" pitchFamily="34" charset="0"/>
                <a:ea typeface="Times New Roman" panose="02020603050405020304" pitchFamily="18" charset="0"/>
                <a:cs typeface="Calibri" panose="020F0502020204030204" pitchFamily="34" charset="0"/>
              </a:rPr>
              <a:t>case suffixes (</a:t>
            </a:r>
            <a:r>
              <a:rPr lang="en-GB" sz="3600" u="sng"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sz="3600" u="sng" dirty="0">
                <a:solidFill>
                  <a:srgbClr val="00B050"/>
                </a:solidFill>
                <a:latin typeface="Calibri" panose="020F0502020204030204" pitchFamily="34" charset="0"/>
                <a:ea typeface="Times New Roman" panose="02020603050405020304" pitchFamily="18" charset="0"/>
                <a:cs typeface="Calibri" panose="020F0502020204030204" pitchFamily="34" charset="0"/>
              </a:rPr>
              <a:t>)</a:t>
            </a:r>
            <a:endParaRPr lang="en-US" sz="3600" u="sng"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graphicFrame>
        <p:nvGraphicFramePr>
          <p:cNvPr id="2" name="Table 5">
            <a:extLst>
              <a:ext uri="{FF2B5EF4-FFF2-40B4-BE49-F238E27FC236}">
                <a16:creationId xmlns:a16="http://schemas.microsoft.com/office/drawing/2014/main" id="{CE365224-3DF7-4629-A76A-1AFCBA6E60D8}"/>
              </a:ext>
            </a:extLst>
          </p:cNvPr>
          <p:cNvGraphicFramePr>
            <a:graphicFrameLocks noGrp="1"/>
          </p:cNvGraphicFramePr>
          <p:nvPr>
            <p:extLst>
              <p:ext uri="{D42A27DB-BD31-4B8C-83A1-F6EECF244321}">
                <p14:modId xmlns:p14="http://schemas.microsoft.com/office/powerpoint/2010/main" val="4056698641"/>
              </p:ext>
            </p:extLst>
          </p:nvPr>
        </p:nvGraphicFramePr>
        <p:xfrm>
          <a:off x="1778000" y="1692592"/>
          <a:ext cx="9575800" cy="4572000"/>
        </p:xfrm>
        <a:graphic>
          <a:graphicData uri="http://schemas.openxmlformats.org/drawingml/2006/table">
            <a:tbl>
              <a:tblPr firstRow="1" bandRow="1">
                <a:tableStyleId>{5940675A-B579-460E-94D1-54222C63F5DA}</a:tableStyleId>
              </a:tblPr>
              <a:tblGrid>
                <a:gridCol w="1816099">
                  <a:extLst>
                    <a:ext uri="{9D8B030D-6E8A-4147-A177-3AD203B41FA5}">
                      <a16:colId xmlns:a16="http://schemas.microsoft.com/office/drawing/2014/main" val="2467003755"/>
                    </a:ext>
                  </a:extLst>
                </a:gridCol>
                <a:gridCol w="3543300">
                  <a:extLst>
                    <a:ext uri="{9D8B030D-6E8A-4147-A177-3AD203B41FA5}">
                      <a16:colId xmlns:a16="http://schemas.microsoft.com/office/drawing/2014/main" val="3333718123"/>
                    </a:ext>
                  </a:extLst>
                </a:gridCol>
                <a:gridCol w="4216401">
                  <a:extLst>
                    <a:ext uri="{9D8B030D-6E8A-4147-A177-3AD203B41FA5}">
                      <a16:colId xmlns:a16="http://schemas.microsoft.com/office/drawing/2014/main" val="1906455523"/>
                    </a:ext>
                  </a:extLst>
                </a:gridCol>
              </a:tblGrid>
              <a:tr h="370840">
                <a:tc>
                  <a:txBody>
                    <a:bodyPr/>
                    <a:lstStyle/>
                    <a:p>
                      <a:endParaRPr lang="en-GB" sz="24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de-AT" sz="2400" b="1"/>
                        <a:t>3SG</a:t>
                      </a:r>
                      <a:endParaRPr lang="en-GB" sz="2400" b="1" dirty="0"/>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de-AT" sz="2400" b="1" dirty="0"/>
                        <a:t>3PL</a:t>
                      </a:r>
                      <a:endParaRPr lang="en-GB" sz="2400" b="1" dirty="0"/>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3193108"/>
                  </a:ext>
                </a:extLst>
              </a:tr>
              <a:tr h="370840">
                <a:tc>
                  <a:txBody>
                    <a:bodyPr/>
                    <a:lstStyle/>
                    <a:p>
                      <a:r>
                        <a:rPr lang="en-US" sz="2400" b="1" kern="1200" dirty="0">
                          <a:solidFill>
                            <a:schemeClr val="tx1"/>
                          </a:solidFill>
                          <a:effectLst/>
                          <a:latin typeface="+mn-lt"/>
                          <a:ea typeface="+mn-ea"/>
                          <a:cs typeface="+mn-cs"/>
                        </a:rPr>
                        <a:t>Nominative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шӧ</a:t>
                      </a:r>
                      <a:endParaRPr lang="en-GB" sz="2400" dirty="0">
                        <a:solidFill>
                          <a:srgbClr val="FF0000"/>
                        </a:solidFill>
                      </a:endParaRP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endParaRPr lang="en-GB" sz="2400" dirty="0">
                        <a:solidFill>
                          <a:srgbClr val="FF0000"/>
                        </a:solidFill>
                      </a:endParaRP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31088006"/>
                  </a:ext>
                </a:extLst>
              </a:tr>
              <a:tr h="370840">
                <a:tc>
                  <a:txBody>
                    <a:bodyPr/>
                    <a:lstStyle/>
                    <a:p>
                      <a:r>
                        <a:rPr lang="en-US" sz="2400" b="1" kern="1200" dirty="0">
                          <a:solidFill>
                            <a:schemeClr val="tx1"/>
                          </a:solidFill>
                          <a:effectLst/>
                          <a:latin typeface="+mn-lt"/>
                          <a:ea typeface="+mn-ea"/>
                          <a:cs typeface="+mn-cs"/>
                        </a:rPr>
                        <a:t>Genitive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н</a:t>
                      </a:r>
                      <a:endParaRPr lang="en-GB" sz="2400" dirty="0">
                        <a:solidFill>
                          <a:srgbClr val="00B050"/>
                        </a:solidFill>
                      </a:endParaRPr>
                    </a:p>
                  </a:txBody>
                  <a:tcPr anchor="ctr">
                    <a:lnL w="38100" cap="flat" cmpd="sng" algn="ctr">
                      <a:solidFill>
                        <a:schemeClr val="tx1"/>
                      </a:solidFill>
                      <a:prstDash val="solid"/>
                      <a:round/>
                      <a:headEnd type="none" w="med" len="med"/>
                      <a:tailEnd type="none" w="med" len="med"/>
                    </a:ln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ын</a:t>
                      </a:r>
                      <a:endParaRPr lang="en-GB" sz="2400" dirty="0">
                        <a:solidFill>
                          <a:srgbClr val="00B050"/>
                        </a:solidFill>
                      </a:endParaRPr>
                    </a:p>
                  </a:txBody>
                  <a:tcPr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71153135"/>
                  </a:ext>
                </a:extLst>
              </a:tr>
              <a:tr h="370840">
                <a:tc>
                  <a:txBody>
                    <a:bodyPr/>
                    <a:lstStyle/>
                    <a:p>
                      <a:r>
                        <a:rPr lang="en-US" sz="2400" b="1" kern="1200" dirty="0">
                          <a:solidFill>
                            <a:schemeClr val="tx1"/>
                          </a:solidFill>
                          <a:effectLst/>
                          <a:latin typeface="+mn-lt"/>
                          <a:ea typeface="+mn-ea"/>
                          <a:cs typeface="+mn-cs"/>
                        </a:rPr>
                        <a:t>Accusative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м</a:t>
                      </a:r>
                      <a:endParaRPr lang="en-GB" sz="2400" dirty="0">
                        <a:solidFill>
                          <a:srgbClr val="00B050"/>
                        </a:solidFill>
                      </a:endParaRPr>
                    </a:p>
                  </a:txBody>
                  <a:tcPr anchor="ctr">
                    <a:lnL w="38100" cap="flat" cmpd="sng" algn="ctr">
                      <a:solidFill>
                        <a:schemeClr val="tx1"/>
                      </a:solidFill>
                      <a:prstDash val="solid"/>
                      <a:round/>
                      <a:headEnd type="none" w="med" len="med"/>
                      <a:tailEnd type="none" w="med" len="med"/>
                    </a:ln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ым</a:t>
                      </a:r>
                      <a:endParaRPr lang="en-GB" sz="2400" dirty="0">
                        <a:solidFill>
                          <a:srgbClr val="00B050"/>
                        </a:solidFill>
                      </a:endParaRPr>
                    </a:p>
                  </a:txBody>
                  <a:tcPr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00654625"/>
                  </a:ext>
                </a:extLst>
              </a:tr>
              <a:tr h="370840">
                <a:tc>
                  <a:txBody>
                    <a:bodyPr/>
                    <a:lstStyle/>
                    <a:p>
                      <a:r>
                        <a:rPr lang="mi-NZ" sz="2400" b="1" dirty="0"/>
                        <a:t>Comitative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ге</a:t>
                      </a:r>
                      <a:endParaRPr lang="en-GB" sz="2400" dirty="0">
                        <a:solidFill>
                          <a:srgbClr val="00B050"/>
                        </a:solidFill>
                      </a:endParaRPr>
                    </a:p>
                  </a:txBody>
                  <a:tcPr anchor="ctr">
                    <a:lnL w="381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ге</a:t>
                      </a:r>
                      <a:endParaRPr lang="en-GB" sz="2400" dirty="0">
                        <a:solidFill>
                          <a:srgbClr val="00B050"/>
                        </a:solidFill>
                      </a:endParaRPr>
                    </a:p>
                  </a:txBody>
                  <a:tcPr anchor="ctr">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982176077"/>
                  </a:ext>
                </a:extLst>
              </a:tr>
              <a:tr h="370840">
                <a:tc>
                  <a:txBody>
                    <a:bodyPr/>
                    <a:lstStyle/>
                    <a:p>
                      <a:r>
                        <a:rPr lang="en-US" sz="2400" b="1" kern="1200" dirty="0">
                          <a:solidFill>
                            <a:schemeClr val="tx1"/>
                          </a:solidFill>
                          <a:effectLst/>
                          <a:latin typeface="+mn-lt"/>
                          <a:ea typeface="+mn-ea"/>
                          <a:cs typeface="+mn-cs"/>
                        </a:rPr>
                        <a:t>Inessive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00B050"/>
                          </a:solidFill>
                          <a:effectLst/>
                          <a:latin typeface="+mn-lt"/>
                          <a:ea typeface="+mn-ea"/>
                          <a:cs typeface="+mn-cs"/>
                        </a:rPr>
                        <a:t>ышты</a:t>
                      </a:r>
                      <a:r>
                        <a:rPr lang="en-US" sz="2400" kern="1200" dirty="0" err="1">
                          <a:solidFill>
                            <a:srgbClr val="FF0000"/>
                          </a:solidFill>
                          <a:effectLst/>
                          <a:latin typeface="+mn-lt"/>
                          <a:ea typeface="+mn-ea"/>
                          <a:cs typeface="+mn-cs"/>
                        </a:rPr>
                        <a:t>жӧ</a:t>
                      </a:r>
                      <a:endParaRPr lang="en-GB" sz="2400" dirty="0">
                        <a:solidFill>
                          <a:srgbClr val="FF0000"/>
                        </a:solidFill>
                      </a:endParaRPr>
                    </a:p>
                  </a:txBody>
                  <a:tcPr anchor="ctr">
                    <a:lnL w="38100" cap="flat" cmpd="sng" algn="ctr">
                      <a:solidFill>
                        <a:schemeClr val="tx1"/>
                      </a:solidFill>
                      <a:prstDash val="solid"/>
                      <a:round/>
                      <a:headEnd type="none" w="med" len="med"/>
                      <a:tailEnd type="none" w="med" len="med"/>
                    </a:ln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00B050"/>
                          </a:solidFill>
                          <a:effectLst/>
                          <a:latin typeface="+mn-lt"/>
                          <a:ea typeface="+mn-ea"/>
                          <a:cs typeface="+mn-cs"/>
                        </a:rPr>
                        <a:t>ышты</a:t>
                      </a:r>
                      <a:r>
                        <a:rPr lang="en-US" sz="2400" kern="1200" dirty="0" err="1">
                          <a:solidFill>
                            <a:srgbClr val="FF0000"/>
                          </a:solidFill>
                          <a:effectLst/>
                          <a:latin typeface="+mn-lt"/>
                          <a:ea typeface="+mn-ea"/>
                          <a:cs typeface="+mn-cs"/>
                        </a:rPr>
                        <a:t>шт</a:t>
                      </a:r>
                      <a:endParaRPr lang="en-GB" sz="2400" dirty="0">
                        <a:solidFill>
                          <a:srgbClr val="FF0000"/>
                        </a:solidFill>
                      </a:endParaRPr>
                    </a:p>
                  </a:txBody>
                  <a:tcPr anchor="ct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6758406"/>
                  </a:ext>
                </a:extLst>
              </a:tr>
              <a:tr h="370840">
                <a:tc>
                  <a:txBody>
                    <a:bodyPr/>
                    <a:lstStyle/>
                    <a:p>
                      <a:r>
                        <a:rPr lang="en-US" sz="2400" b="1" kern="1200" dirty="0">
                          <a:solidFill>
                            <a:schemeClr val="tx1"/>
                          </a:solidFill>
                          <a:effectLst/>
                          <a:latin typeface="+mn-lt"/>
                          <a:ea typeface="+mn-ea"/>
                          <a:cs typeface="+mn-cs"/>
                        </a:rPr>
                        <a:t>Illative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00B050"/>
                          </a:solidFill>
                          <a:effectLst/>
                          <a:latin typeface="+mn-lt"/>
                          <a:ea typeface="+mn-ea"/>
                          <a:cs typeface="+mn-cs"/>
                        </a:rPr>
                        <a:t>ышкы</a:t>
                      </a:r>
                      <a:r>
                        <a:rPr lang="en-US" sz="2400" kern="1200" dirty="0" err="1">
                          <a:solidFill>
                            <a:srgbClr val="FF0000"/>
                          </a:solidFill>
                          <a:effectLst/>
                          <a:latin typeface="+mn-lt"/>
                          <a:ea typeface="+mn-ea"/>
                          <a:cs typeface="+mn-cs"/>
                        </a:rPr>
                        <a:t>жӧ</a:t>
                      </a:r>
                      <a:endParaRPr lang="en-GB" sz="2400" dirty="0">
                        <a:solidFill>
                          <a:srgbClr val="FF0000"/>
                        </a:solidFill>
                      </a:endParaRPr>
                    </a:p>
                  </a:txBody>
                  <a:tcPr anchor="ctr">
                    <a:lnL w="381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00B050"/>
                          </a:solidFill>
                          <a:effectLst/>
                          <a:latin typeface="+mn-lt"/>
                          <a:ea typeface="+mn-ea"/>
                          <a:cs typeface="+mn-cs"/>
                        </a:rPr>
                        <a:t>ышкы</a:t>
                      </a:r>
                      <a:r>
                        <a:rPr lang="en-US" sz="2400" kern="1200" dirty="0" err="1">
                          <a:solidFill>
                            <a:srgbClr val="FF0000"/>
                          </a:solidFill>
                          <a:effectLst/>
                          <a:latin typeface="+mn-lt"/>
                          <a:ea typeface="+mn-ea"/>
                          <a:cs typeface="+mn-cs"/>
                        </a:rPr>
                        <a:t>шт</a:t>
                      </a:r>
                      <a:endParaRPr lang="en-GB" sz="2400" dirty="0">
                        <a:solidFill>
                          <a:srgbClr val="FF0000"/>
                        </a:solidFill>
                      </a:endParaRPr>
                    </a:p>
                  </a:txBody>
                  <a:tcPr anchor="ctr">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530277642"/>
                  </a:ext>
                </a:extLst>
              </a:tr>
              <a:tr h="370840">
                <a:tc>
                  <a:txBody>
                    <a:bodyPr/>
                    <a:lstStyle/>
                    <a:p>
                      <a:r>
                        <a:rPr lang="mi-NZ" sz="2400" b="1" dirty="0"/>
                        <a:t>Lative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2400" b="0" kern="1200" dirty="0" err="1">
                          <a:solidFill>
                            <a:schemeClr val="tx1"/>
                          </a:solidFill>
                          <a:effectLst/>
                          <a:latin typeface="+mn-lt"/>
                          <a:ea typeface="+mn-ea"/>
                          <a:cs typeface="+mn-cs"/>
                        </a:rPr>
                        <a:t>пӧрт</a:t>
                      </a:r>
                      <a:r>
                        <a:rPr lang="en-US" sz="2400" b="0" kern="1200" dirty="0" err="1">
                          <a:solidFill>
                            <a:srgbClr val="00B050"/>
                          </a:solidFill>
                          <a:effectLst/>
                          <a:latin typeface="+mn-lt"/>
                          <a:ea typeface="+mn-ea"/>
                          <a:cs typeface="+mn-cs"/>
                        </a:rPr>
                        <a:t>еш</a:t>
                      </a:r>
                      <a:r>
                        <a:rPr lang="en-US" sz="2400" b="0" kern="1200" dirty="0" err="1">
                          <a:solidFill>
                            <a:srgbClr val="FF0000"/>
                          </a:solidFill>
                          <a:effectLst/>
                          <a:latin typeface="+mn-lt"/>
                          <a:ea typeface="+mn-ea"/>
                          <a:cs typeface="+mn-cs"/>
                        </a:rPr>
                        <a:t>ыже</a:t>
                      </a:r>
                      <a:endParaRPr lang="en-GB" sz="2400" b="0" dirty="0">
                        <a:solidFill>
                          <a:srgbClr val="FF0000"/>
                        </a:solidFill>
                      </a:endParaRPr>
                    </a:p>
                  </a:txBody>
                  <a:tcPr anchor="ctr">
                    <a:lnL w="381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sz="2400" b="0" kern="1200" dirty="0" err="1">
                          <a:solidFill>
                            <a:schemeClr val="tx1"/>
                          </a:solidFill>
                          <a:effectLst/>
                          <a:latin typeface="+mn-lt"/>
                          <a:ea typeface="+mn-ea"/>
                          <a:cs typeface="+mn-cs"/>
                        </a:rPr>
                        <a:t>пӧрт</a:t>
                      </a:r>
                      <a:r>
                        <a:rPr lang="en-US" sz="2400" b="0" kern="1200" dirty="0" err="1">
                          <a:solidFill>
                            <a:srgbClr val="00B050"/>
                          </a:solidFill>
                          <a:effectLst/>
                          <a:latin typeface="+mn-lt"/>
                          <a:ea typeface="+mn-ea"/>
                          <a:cs typeface="+mn-cs"/>
                        </a:rPr>
                        <a:t>еш</a:t>
                      </a:r>
                      <a:r>
                        <a:rPr lang="en-US" sz="2400" b="0" kern="1200" dirty="0" err="1">
                          <a:solidFill>
                            <a:srgbClr val="FF0000"/>
                          </a:solidFill>
                          <a:effectLst/>
                          <a:latin typeface="+mn-lt"/>
                          <a:ea typeface="+mn-ea"/>
                          <a:cs typeface="+mn-cs"/>
                        </a:rPr>
                        <a:t>ышт</a:t>
                      </a:r>
                      <a:endParaRPr lang="en-GB" sz="2400" b="0" dirty="0">
                        <a:solidFill>
                          <a:srgbClr val="FF0000"/>
                        </a:solidFill>
                      </a:endParaRPr>
                    </a:p>
                  </a:txBody>
                  <a:tcPr anchor="ctr">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870547684"/>
                  </a:ext>
                </a:extLst>
              </a:tr>
              <a:tr h="370840">
                <a:tc>
                  <a:txBody>
                    <a:bodyPr/>
                    <a:lstStyle/>
                    <a:p>
                      <a:r>
                        <a:rPr lang="en-US" sz="2400" b="1" kern="1200" dirty="0">
                          <a:solidFill>
                            <a:schemeClr val="tx1"/>
                          </a:solidFill>
                          <a:effectLst/>
                          <a:latin typeface="+mn-lt"/>
                          <a:ea typeface="+mn-ea"/>
                          <a:cs typeface="+mn-cs"/>
                        </a:rPr>
                        <a:t>Dative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US" sz="2400" kern="1200" dirty="0" err="1">
                          <a:solidFill>
                            <a:schemeClr val="tx1"/>
                          </a:solidFill>
                          <a:effectLst/>
                          <a:latin typeface="+mn-lt"/>
                          <a:ea typeface="+mn-ea"/>
                          <a:cs typeface="+mn-cs"/>
                        </a:rPr>
                        <a:t>пӧрт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00B050"/>
                          </a:solidFill>
                          <a:effectLst/>
                          <a:latin typeface="+mn-lt"/>
                          <a:ea typeface="+mn-ea"/>
                          <a:cs typeface="+mn-cs"/>
                        </a:rPr>
                        <a:t>н</a:t>
                      </a:r>
                      <a:r>
                        <a:rPr lang="en-US" sz="2400" kern="1200" dirty="0">
                          <a:solidFill>
                            <a:schemeClr val="tx1"/>
                          </a:solidFill>
                          <a:effectLst/>
                          <a:latin typeface="+mn-lt"/>
                          <a:ea typeface="+mn-ea"/>
                          <a:cs typeface="+mn-cs"/>
                        </a:rPr>
                        <a:t> ~ </a:t>
                      </a:r>
                      <a:r>
                        <a:rPr lang="en-US" sz="2400" kern="1200" dirty="0" err="1">
                          <a:solidFill>
                            <a:schemeClr val="tx1"/>
                          </a:solidFill>
                          <a:effectLst/>
                          <a:latin typeface="+mn-lt"/>
                          <a:ea typeface="+mn-ea"/>
                          <a:cs typeface="+mn-cs"/>
                        </a:rPr>
                        <a:t>пӧрт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00B050"/>
                          </a:solidFill>
                          <a:effectLst/>
                          <a:latin typeface="+mn-lt"/>
                          <a:ea typeface="+mn-ea"/>
                          <a:cs typeface="+mn-cs"/>
                        </a:rPr>
                        <a:t>н</a:t>
                      </a:r>
                      <a:r>
                        <a:rPr lang="en-US" sz="2400" kern="1200" dirty="0" err="1">
                          <a:solidFill>
                            <a:srgbClr val="FF0000"/>
                          </a:solidFill>
                          <a:effectLst/>
                          <a:latin typeface="+mn-lt"/>
                          <a:ea typeface="+mn-ea"/>
                          <a:cs typeface="+mn-cs"/>
                        </a:rPr>
                        <a:t>же</a:t>
                      </a:r>
                      <a:endParaRPr lang="en-GB" sz="2400" dirty="0">
                        <a:solidFill>
                          <a:srgbClr val="FF0000"/>
                        </a:solidFill>
                      </a:endParaRPr>
                    </a:p>
                  </a:txBody>
                  <a:tcPr anchor="ctr">
                    <a:lnL w="38100" cap="flat" cmpd="sng" algn="ctr">
                      <a:solidFill>
                        <a:schemeClr val="tx1"/>
                      </a:solidFill>
                      <a:prstDash val="solid"/>
                      <a:round/>
                      <a:headEnd type="none" w="med" len="med"/>
                      <a:tailEnd type="none" w="med" len="med"/>
                    </a:lnL>
                    <a:solidFill>
                      <a:schemeClr val="bg1">
                        <a:lumMod val="85000"/>
                      </a:schemeClr>
                    </a:solidFill>
                  </a:tcPr>
                </a:tc>
                <a:tc>
                  <a:txBody>
                    <a:bodyPr/>
                    <a:lstStyle/>
                    <a:p>
                      <a:r>
                        <a:rPr lang="en-US" sz="2400" kern="1200" dirty="0" err="1">
                          <a:solidFill>
                            <a:schemeClr val="tx1"/>
                          </a:solidFill>
                          <a:effectLst/>
                          <a:latin typeface="+mn-lt"/>
                          <a:ea typeface="+mn-ea"/>
                          <a:cs typeface="+mn-cs"/>
                        </a:rPr>
                        <a:t>пӧрт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00B050"/>
                          </a:solidFill>
                          <a:effectLst/>
                          <a:latin typeface="+mn-lt"/>
                          <a:ea typeface="+mn-ea"/>
                          <a:cs typeface="+mn-cs"/>
                        </a:rPr>
                        <a:t>н</a:t>
                      </a:r>
                      <a:r>
                        <a:rPr lang="en-US" sz="2400" kern="1200" dirty="0">
                          <a:solidFill>
                            <a:schemeClr val="tx1"/>
                          </a:solidFill>
                          <a:effectLst/>
                          <a:latin typeface="+mn-lt"/>
                          <a:ea typeface="+mn-ea"/>
                          <a:cs typeface="+mn-cs"/>
                        </a:rPr>
                        <a:t> ~ </a:t>
                      </a:r>
                      <a:r>
                        <a:rPr lang="en-US" sz="2400" kern="1200" dirty="0" err="1">
                          <a:solidFill>
                            <a:schemeClr val="tx1"/>
                          </a:solidFill>
                          <a:effectLst/>
                          <a:latin typeface="+mn-lt"/>
                          <a:ea typeface="+mn-ea"/>
                          <a:cs typeface="+mn-cs"/>
                        </a:rPr>
                        <a:t>пӧрт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00B050"/>
                          </a:solidFill>
                          <a:effectLst/>
                          <a:latin typeface="+mn-lt"/>
                          <a:ea typeface="+mn-ea"/>
                          <a:cs typeface="+mn-cs"/>
                        </a:rPr>
                        <a:t>н</a:t>
                      </a:r>
                      <a:r>
                        <a:rPr lang="en-US" sz="2400" kern="1200" dirty="0" err="1">
                          <a:solidFill>
                            <a:srgbClr val="FF0000"/>
                          </a:solidFill>
                          <a:effectLst/>
                          <a:latin typeface="+mn-lt"/>
                          <a:ea typeface="+mn-ea"/>
                          <a:cs typeface="+mn-cs"/>
                        </a:rPr>
                        <a:t>ышт</a:t>
                      </a:r>
                      <a:endParaRPr lang="en-GB" sz="2400" dirty="0">
                        <a:solidFill>
                          <a:srgbClr val="FF0000"/>
                        </a:solidFill>
                      </a:endParaRPr>
                    </a:p>
                  </a:txBody>
                  <a:tcPr anchor="ctr">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389686302"/>
                  </a:ext>
                </a:extLst>
              </a:tr>
              <a:tr h="370840">
                <a:tc>
                  <a:txBody>
                    <a:bodyPr/>
                    <a:lstStyle/>
                    <a:p>
                      <a:r>
                        <a:rPr lang="de-AT" sz="2400" b="1" dirty="0"/>
                        <a:t>Comparative</a:t>
                      </a:r>
                      <a:endParaRPr lang="en-GB" sz="2400" b="1" dirty="0"/>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шы</a:t>
                      </a:r>
                      <a:r>
                        <a:rPr lang="en-US" sz="2400" kern="1200" dirty="0" err="1">
                          <a:solidFill>
                            <a:srgbClr val="00B050"/>
                          </a:solidFill>
                          <a:effectLst/>
                          <a:latin typeface="+mn-lt"/>
                          <a:ea typeface="+mn-ea"/>
                          <a:cs typeface="+mn-cs"/>
                        </a:rPr>
                        <a:t>ла</a:t>
                      </a:r>
                      <a:r>
                        <a:rPr lang="en-US" sz="2400" kern="1200" dirty="0">
                          <a:solidFill>
                            <a:schemeClr val="tx1"/>
                          </a:solidFill>
                          <a:effectLst/>
                          <a:latin typeface="+mn-lt"/>
                          <a:ea typeface="+mn-ea"/>
                          <a:cs typeface="+mn-cs"/>
                        </a:rPr>
                        <a:t> ( ~ </a:t>
                      </a:r>
                      <a:r>
                        <a:rPr lang="en-US" sz="2400" kern="1200" dirty="0" err="1">
                          <a:solidFill>
                            <a:schemeClr val="tx1"/>
                          </a:solidFill>
                          <a:effectLst/>
                          <a:latin typeface="+mn-lt"/>
                          <a:ea typeface="+mn-ea"/>
                          <a:cs typeface="+mn-cs"/>
                        </a:rPr>
                        <a:t>пӧрт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FF0000"/>
                          </a:solidFill>
                          <a:effectLst/>
                          <a:latin typeface="+mn-lt"/>
                          <a:ea typeface="+mn-ea"/>
                          <a:cs typeface="+mn-cs"/>
                        </a:rPr>
                        <a:t>же</a:t>
                      </a:r>
                      <a:r>
                        <a:rPr lang="en-US" sz="2400" kern="1200" dirty="0">
                          <a:solidFill>
                            <a:schemeClr val="tx1"/>
                          </a:solidFill>
                          <a:effectLst/>
                          <a:latin typeface="+mn-lt"/>
                          <a:ea typeface="+mn-ea"/>
                          <a:cs typeface="+mn-cs"/>
                        </a:rPr>
                        <a:t>)</a:t>
                      </a:r>
                      <a:endParaRPr lang="en-GB" sz="2400" dirty="0"/>
                    </a:p>
                  </a:txBody>
                  <a:tcPr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kern="1200" dirty="0" err="1">
                          <a:solidFill>
                            <a:schemeClr val="tx1"/>
                          </a:solidFill>
                          <a:effectLst/>
                          <a:latin typeface="+mn-lt"/>
                          <a:ea typeface="+mn-ea"/>
                          <a:cs typeface="+mn-cs"/>
                        </a:rPr>
                        <a:t>п</a:t>
                      </a:r>
                      <a:r>
                        <a:rPr lang="en-US" sz="2400" b="1" kern="1200" dirty="0" err="1">
                          <a:solidFill>
                            <a:schemeClr val="tx1"/>
                          </a:solidFill>
                          <a:effectLst/>
                          <a:latin typeface="+mn-lt"/>
                          <a:ea typeface="+mn-ea"/>
                          <a:cs typeface="+mn-cs"/>
                        </a:rPr>
                        <a:t>ӧ</a:t>
                      </a:r>
                      <a:r>
                        <a:rPr lang="en-US" sz="2400" kern="1200" dirty="0" err="1">
                          <a:solidFill>
                            <a:schemeClr val="tx1"/>
                          </a:solidFill>
                          <a:effectLst/>
                          <a:latin typeface="+mn-lt"/>
                          <a:ea typeface="+mn-ea"/>
                          <a:cs typeface="+mn-cs"/>
                        </a:rPr>
                        <a:t>рт</a:t>
                      </a:r>
                      <a:r>
                        <a:rPr lang="en-US" sz="2400" kern="1200" dirty="0" err="1">
                          <a:solidFill>
                            <a:srgbClr val="FF0000"/>
                          </a:solidFill>
                          <a:effectLst/>
                          <a:latin typeface="+mn-lt"/>
                          <a:ea typeface="+mn-ea"/>
                          <a:cs typeface="+mn-cs"/>
                        </a:rPr>
                        <a:t>ышт</a:t>
                      </a:r>
                      <a:r>
                        <a:rPr lang="en-US" sz="2400" kern="1200" dirty="0" err="1">
                          <a:solidFill>
                            <a:srgbClr val="00B050"/>
                          </a:solidFill>
                          <a:effectLst/>
                          <a:latin typeface="+mn-lt"/>
                          <a:ea typeface="+mn-ea"/>
                          <a:cs typeface="+mn-cs"/>
                        </a:rPr>
                        <a:t>ла</a:t>
                      </a:r>
                      <a:r>
                        <a:rPr lang="en-US" sz="2400" kern="1200" dirty="0">
                          <a:solidFill>
                            <a:schemeClr val="tx1"/>
                          </a:solidFill>
                          <a:effectLst/>
                          <a:latin typeface="+mn-lt"/>
                          <a:ea typeface="+mn-ea"/>
                          <a:cs typeface="+mn-cs"/>
                        </a:rPr>
                        <a:t> ( ~ </a:t>
                      </a:r>
                      <a:r>
                        <a:rPr lang="en-US" sz="2400" kern="1200" dirty="0" err="1">
                          <a:solidFill>
                            <a:schemeClr val="tx1"/>
                          </a:solidFill>
                          <a:effectLst/>
                          <a:latin typeface="+mn-lt"/>
                          <a:ea typeface="+mn-ea"/>
                          <a:cs typeface="+mn-cs"/>
                        </a:rPr>
                        <a:t>пӧрт</a:t>
                      </a:r>
                      <a:r>
                        <a:rPr lang="en-US" sz="2400" kern="1200" dirty="0" err="1">
                          <a:solidFill>
                            <a:srgbClr val="00B050"/>
                          </a:solidFill>
                          <a:effectLst/>
                          <a:latin typeface="+mn-lt"/>
                          <a:ea typeface="+mn-ea"/>
                          <a:cs typeface="+mn-cs"/>
                        </a:rPr>
                        <a:t>л</a:t>
                      </a:r>
                      <a:r>
                        <a:rPr lang="en-US" sz="2400" b="1" kern="1200" dirty="0" err="1">
                          <a:solidFill>
                            <a:srgbClr val="00B050"/>
                          </a:solidFill>
                          <a:effectLst/>
                          <a:latin typeface="+mn-lt"/>
                          <a:ea typeface="+mn-ea"/>
                          <a:cs typeface="+mn-cs"/>
                        </a:rPr>
                        <a:t>а</a:t>
                      </a:r>
                      <a:r>
                        <a:rPr lang="en-US" sz="2400" kern="1200" dirty="0" err="1">
                          <a:solidFill>
                            <a:srgbClr val="FF0000"/>
                          </a:solidFill>
                          <a:effectLst/>
                          <a:latin typeface="+mn-lt"/>
                          <a:ea typeface="+mn-ea"/>
                          <a:cs typeface="+mn-cs"/>
                        </a:rPr>
                        <a:t>шт</a:t>
                      </a:r>
                      <a:r>
                        <a:rPr lang="en-US" sz="2400" kern="1200" dirty="0">
                          <a:solidFill>
                            <a:schemeClr val="tx1"/>
                          </a:solidFill>
                          <a:effectLst/>
                          <a:latin typeface="+mn-lt"/>
                          <a:ea typeface="+mn-ea"/>
                          <a:cs typeface="+mn-cs"/>
                        </a:rPr>
                        <a:t>)</a:t>
                      </a:r>
                      <a:endParaRPr lang="en-GB" sz="2400" dirty="0"/>
                    </a:p>
                  </a:txBody>
                  <a:tcPr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68510120"/>
                  </a:ext>
                </a:extLst>
              </a:tr>
            </a:tbl>
          </a:graphicData>
        </a:graphic>
      </p:graphicFrame>
      <p:cxnSp>
        <p:nvCxnSpPr>
          <p:cNvPr id="7" name="Straight Connector 6">
            <a:extLst>
              <a:ext uri="{FF2B5EF4-FFF2-40B4-BE49-F238E27FC236}">
                <a16:creationId xmlns:a16="http://schemas.microsoft.com/office/drawing/2014/main" id="{6E8A1D96-62EB-4436-ACEE-FC6BE332B6F3}"/>
              </a:ext>
            </a:extLst>
          </p:cNvPr>
          <p:cNvCxnSpPr>
            <a:cxnSpLocks/>
          </p:cNvCxnSpPr>
          <p:nvPr/>
        </p:nvCxnSpPr>
        <p:spPr>
          <a:xfrm>
            <a:off x="953470" y="5340355"/>
            <a:ext cx="1097183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47D12DE-72C0-4D38-AB2C-BF1777BB7135}"/>
              </a:ext>
            </a:extLst>
          </p:cNvPr>
          <p:cNvCxnSpPr>
            <a:cxnSpLocks/>
          </p:cNvCxnSpPr>
          <p:nvPr/>
        </p:nvCxnSpPr>
        <p:spPr>
          <a:xfrm>
            <a:off x="953470" y="3978280"/>
            <a:ext cx="10971830"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ED40A1A-7AA5-4184-911B-4211AC5BCED8}"/>
              </a:ext>
            </a:extLst>
          </p:cNvPr>
          <p:cNvCxnSpPr>
            <a:cxnSpLocks/>
          </p:cNvCxnSpPr>
          <p:nvPr/>
        </p:nvCxnSpPr>
        <p:spPr>
          <a:xfrm>
            <a:off x="953470" y="2606680"/>
            <a:ext cx="10971830" cy="0"/>
          </a:xfrm>
          <a:prstGeom prst="line">
            <a:avLst/>
          </a:prstGeom>
          <a:ln w="38100"/>
        </p:spPr>
        <p:style>
          <a:lnRef idx="1">
            <a:schemeClr val="dk1"/>
          </a:lnRef>
          <a:fillRef idx="0">
            <a:schemeClr val="dk1"/>
          </a:fillRef>
          <a:effectRef idx="0">
            <a:schemeClr val="dk1"/>
          </a:effectRef>
          <a:fontRef idx="minor">
            <a:schemeClr val="tx1"/>
          </a:fontRef>
        </p:style>
      </p:cxnSp>
      <p:pic>
        <p:nvPicPr>
          <p:cNvPr id="1026" name="Picture 2">
            <a:extLst>
              <a:ext uri="{FF2B5EF4-FFF2-40B4-BE49-F238E27FC236}">
                <a16:creationId xmlns:a16="http://schemas.microsoft.com/office/drawing/2014/main" id="{7058C8C6-65A3-4FC9-8231-1260019AA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22" y="4289045"/>
            <a:ext cx="781049" cy="4758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 name="Picture 13" descr="Icon, rectangle&#10;&#10;Description automatically generated">
            <a:extLst>
              <a:ext uri="{FF2B5EF4-FFF2-40B4-BE49-F238E27FC236}">
                <a16:creationId xmlns:a16="http://schemas.microsoft.com/office/drawing/2014/main" id="{559D3EFA-797E-47EA-A9D4-57FF323EE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083" y="2893368"/>
            <a:ext cx="783288" cy="477235"/>
          </a:xfrm>
          <a:prstGeom prst="rect">
            <a:avLst/>
          </a:prstGeom>
          <a:ln>
            <a:solidFill>
              <a:schemeClr val="tx1"/>
            </a:solidFill>
          </a:ln>
        </p:spPr>
      </p:pic>
      <p:sp>
        <p:nvSpPr>
          <p:cNvPr id="19" name="TextBox 18">
            <a:extLst>
              <a:ext uri="{FF2B5EF4-FFF2-40B4-BE49-F238E27FC236}">
                <a16:creationId xmlns:a16="http://schemas.microsoft.com/office/drawing/2014/main" id="{F60D68F9-5B16-458A-A072-AFD4770EB627}"/>
              </a:ext>
            </a:extLst>
          </p:cNvPr>
          <p:cNvSpPr txBox="1"/>
          <p:nvPr/>
        </p:nvSpPr>
        <p:spPr>
          <a:xfrm>
            <a:off x="589083" y="3380660"/>
            <a:ext cx="781048" cy="338554"/>
          </a:xfrm>
          <a:prstGeom prst="rect">
            <a:avLst/>
          </a:prstGeom>
          <a:noFill/>
        </p:spPr>
        <p:txBody>
          <a:bodyPr wrap="square">
            <a:spAutoFit/>
          </a:bodyPr>
          <a:lstStyle/>
          <a:p>
            <a:pPr algn="ctr"/>
            <a:r>
              <a:rPr lang="en-GB" sz="1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Px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endParaRPr lang="en-GB" sz="1600" dirty="0">
              <a:solidFill>
                <a:srgbClr val="00B050"/>
              </a:solidFill>
            </a:endParaRPr>
          </a:p>
        </p:txBody>
      </p:sp>
      <p:sp>
        <p:nvSpPr>
          <p:cNvPr id="20" name="TextBox 19">
            <a:extLst>
              <a:ext uri="{FF2B5EF4-FFF2-40B4-BE49-F238E27FC236}">
                <a16:creationId xmlns:a16="http://schemas.microsoft.com/office/drawing/2014/main" id="{CA59F6E1-D94F-4B82-9474-71220E891C76}"/>
              </a:ext>
            </a:extLst>
          </p:cNvPr>
          <p:cNvSpPr txBox="1"/>
          <p:nvPr/>
        </p:nvSpPr>
        <p:spPr>
          <a:xfrm>
            <a:off x="589082" y="4779551"/>
            <a:ext cx="781049" cy="338554"/>
          </a:xfrm>
          <a:prstGeom prst="rect">
            <a:avLst/>
          </a:prstGeom>
          <a:noFill/>
        </p:spPr>
        <p:txBody>
          <a:bodyPr wrap="square">
            <a:spAutoFit/>
          </a:bodyPr>
          <a:lstStyle/>
          <a:p>
            <a:pPr algn="ctr"/>
            <a:r>
              <a:rPr lang="en-GB" sz="16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sz="16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Px</a:t>
            </a:r>
            <a:endParaRPr lang="en-GB" sz="1600" dirty="0">
              <a:solidFill>
                <a:srgbClr val="00B050"/>
              </a:solidFill>
            </a:endParaRPr>
          </a:p>
        </p:txBody>
      </p:sp>
      <p:pic>
        <p:nvPicPr>
          <p:cNvPr id="21" name="Picture 2">
            <a:extLst>
              <a:ext uri="{FF2B5EF4-FFF2-40B4-BE49-F238E27FC236}">
                <a16:creationId xmlns:a16="http://schemas.microsoft.com/office/drawing/2014/main" id="{1FF9921A-E49C-44A3-BADC-8BB7358E5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178524">
            <a:off x="677111" y="5633514"/>
            <a:ext cx="781049" cy="4758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2" name="Picture 21" descr="Icon, rectangle&#10;&#10;Description automatically generated">
            <a:extLst>
              <a:ext uri="{FF2B5EF4-FFF2-40B4-BE49-F238E27FC236}">
                <a16:creationId xmlns:a16="http://schemas.microsoft.com/office/drawing/2014/main" id="{19046DFA-B6A6-4DC0-9DC0-963413E1E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0578">
            <a:off x="282030" y="5729185"/>
            <a:ext cx="783288" cy="477235"/>
          </a:xfrm>
          <a:prstGeom prst="rect">
            <a:avLst/>
          </a:prstGeom>
          <a:ln>
            <a:solidFill>
              <a:schemeClr val="tx1"/>
            </a:solidFill>
          </a:ln>
        </p:spPr>
      </p:pic>
      <p:sp>
        <p:nvSpPr>
          <p:cNvPr id="23" name="TextBox 22">
            <a:extLst>
              <a:ext uri="{FF2B5EF4-FFF2-40B4-BE49-F238E27FC236}">
                <a16:creationId xmlns:a16="http://schemas.microsoft.com/office/drawing/2014/main" id="{6D5BB928-58E1-464E-984F-290C4FE906EB}"/>
              </a:ext>
            </a:extLst>
          </p:cNvPr>
          <p:cNvSpPr txBox="1"/>
          <p:nvPr/>
        </p:nvSpPr>
        <p:spPr>
          <a:xfrm>
            <a:off x="174737" y="6423042"/>
            <a:ext cx="1557466" cy="338554"/>
          </a:xfrm>
          <a:prstGeom prst="rect">
            <a:avLst/>
          </a:prstGeom>
          <a:noFill/>
        </p:spPr>
        <p:txBody>
          <a:bodyPr wrap="square">
            <a:spAutoFit/>
          </a:bodyPr>
          <a:lstStyle/>
          <a:p>
            <a:pPr algn="ctr"/>
            <a:r>
              <a:rPr lang="en-GB" sz="1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Px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sz="16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err="1">
                <a:solidFill>
                  <a:srgbClr val="00B050"/>
                </a:solidFill>
                <a:latin typeface="Calibri" panose="020F0502020204030204" pitchFamily="34" charset="0"/>
                <a:ea typeface="Times New Roman" panose="02020603050405020304" pitchFamily="18" charset="0"/>
                <a:cs typeface="Calibri" panose="020F0502020204030204" pitchFamily="34" charset="0"/>
              </a:rPr>
              <a:t>Cx</a:t>
            </a:r>
            <a:r>
              <a:rPr lang="en-GB" sz="1600" dirty="0">
                <a:solidFill>
                  <a:srgbClr val="00B050"/>
                </a:solidFill>
                <a:latin typeface="Calibri" panose="020F0502020204030204" pitchFamily="34" charset="0"/>
                <a:ea typeface="Times New Roman" panose="02020603050405020304" pitchFamily="18" charset="0"/>
                <a:cs typeface="Calibri" panose="020F0502020204030204" pitchFamily="34" charset="0"/>
              </a:rPr>
              <a:t> </a:t>
            </a:r>
            <a:r>
              <a:rPr lang="en-GB" sz="1600" dirty="0">
                <a:latin typeface="Calibri" panose="020F0502020204030204" pitchFamily="34" charset="0"/>
                <a:ea typeface="Times New Roman" panose="02020603050405020304" pitchFamily="18" charset="0"/>
                <a:cs typeface="Calibri" panose="020F0502020204030204" pitchFamily="34" charset="0"/>
              </a:rPr>
              <a:t>+ </a:t>
            </a:r>
            <a:r>
              <a:rPr lang="en-GB" sz="1600" dirty="0">
                <a:solidFill>
                  <a:srgbClr val="FF0000"/>
                </a:solidFill>
                <a:latin typeface="Calibri" panose="020F0502020204030204" pitchFamily="34" charset="0"/>
                <a:ea typeface="Times New Roman" panose="02020603050405020304" pitchFamily="18" charset="0"/>
                <a:cs typeface="Calibri" panose="020F0502020204030204" pitchFamily="34" charset="0"/>
              </a:rPr>
              <a:t>Px</a:t>
            </a:r>
            <a:endParaRPr lang="en-GB" sz="1600" dirty="0">
              <a:solidFill>
                <a:srgbClr val="00B050"/>
              </a:solidFill>
            </a:endParaRPr>
          </a:p>
        </p:txBody>
      </p:sp>
    </p:spTree>
    <p:extLst>
      <p:ext uri="{BB962C8B-B14F-4D97-AF65-F5344CB8AC3E}">
        <p14:creationId xmlns:p14="http://schemas.microsoft.com/office/powerpoint/2010/main" val="36540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E18184-8C4B-4368-869E-91D36C482FBA}"/>
              </a:ext>
            </a:extLst>
          </p:cNvPr>
          <p:cNvPicPr>
            <a:picLocks noChangeAspect="1"/>
          </p:cNvPicPr>
          <p:nvPr/>
        </p:nvPicPr>
        <p:blipFill>
          <a:blip r:embed="rId3"/>
          <a:stretch>
            <a:fillRect/>
          </a:stretch>
        </p:blipFill>
        <p:spPr>
          <a:xfrm>
            <a:off x="6771112" y="3688037"/>
            <a:ext cx="4582688" cy="1307490"/>
          </a:xfrm>
          <a:prstGeom prst="rect">
            <a:avLst/>
          </a:prstGeom>
        </p:spPr>
      </p:pic>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818254"/>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6. </a:t>
            </a:r>
            <a:r>
              <a:rPr lang="en-GB" sz="3600" u="sng" dirty="0">
                <a:latin typeface="Calibri" panose="020F0502020204030204" pitchFamily="34" charset="0"/>
                <a:ea typeface="Times New Roman" panose="02020603050405020304" pitchFamily="18" charset="0"/>
                <a:cs typeface="Calibri" panose="020F0502020204030204" pitchFamily="34" charset="0"/>
              </a:rPr>
              <a:t>Possessive construction</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sp>
        <p:nvSpPr>
          <p:cNvPr id="6" name="Content Placeholder 2">
            <a:extLst>
              <a:ext uri="{FF2B5EF4-FFF2-40B4-BE49-F238E27FC236}">
                <a16:creationId xmlns:a16="http://schemas.microsoft.com/office/drawing/2014/main" id="{D9CBB08E-462C-49D5-BAFE-7B0DCECCDC3C}"/>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err="1">
                <a:effectLst/>
                <a:latin typeface="Calibri" panose="020F0502020204030204" pitchFamily="34" charset="0"/>
                <a:ea typeface="PMingLiU" panose="02020500000000000000" pitchFamily="18" charset="-120"/>
              </a:rPr>
              <a:t>Ел</a:t>
            </a:r>
            <a:r>
              <a:rPr lang="en-US" sz="3200" b="1" dirty="0" err="1">
                <a:effectLst/>
                <a:latin typeface="Calibri" panose="020F0502020204030204" pitchFamily="34" charset="0"/>
                <a:ea typeface="PMingLiU" panose="02020500000000000000" pitchFamily="18" charset="-120"/>
              </a:rPr>
              <a:t>у</a:t>
            </a:r>
            <a:r>
              <a:rPr lang="en-US" sz="3200" dirty="0" err="1">
                <a:effectLst/>
                <a:latin typeface="Calibri" panose="020F0502020204030204" pitchFamily="34" charset="0"/>
                <a:ea typeface="PMingLiU" panose="02020500000000000000" pitchFamily="18" charset="-120"/>
              </a:rPr>
              <a:t>н</a:t>
            </a:r>
            <a:r>
              <a:rPr lang="en-US" sz="3200" dirty="0">
                <a:effectLst/>
                <a:latin typeface="Calibri" panose="020F0502020204030204" pitchFamily="34" charset="0"/>
                <a:ea typeface="PMingLiU" panose="02020500000000000000" pitchFamily="18" charset="-120"/>
              </a:rPr>
              <a:t> </a:t>
            </a:r>
            <a:r>
              <a:rPr lang="en-US" sz="3200" b="1" dirty="0" err="1">
                <a:effectLst/>
                <a:latin typeface="Calibri" panose="020F0502020204030204" pitchFamily="34" charset="0"/>
                <a:ea typeface="PMingLiU" panose="02020500000000000000" pitchFamily="18" charset="-120"/>
              </a:rPr>
              <a:t>э</a:t>
            </a:r>
            <a:r>
              <a:rPr lang="en-US" sz="3200" dirty="0" err="1">
                <a:effectLst/>
                <a:latin typeface="Calibri" panose="020F0502020204030204" pitchFamily="34" charset="0"/>
                <a:ea typeface="PMingLiU" panose="02020500000000000000" pitchFamily="18" charset="-120"/>
              </a:rPr>
              <a:t>ргыже</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Yelu’s</a:t>
            </a:r>
            <a:r>
              <a:rPr lang="en-US" sz="3200" dirty="0">
                <a:effectLst/>
                <a:latin typeface="Calibri" panose="020F0502020204030204" pitchFamily="34" charset="0"/>
                <a:ea typeface="PMingLiU" panose="02020500000000000000" pitchFamily="18" charset="-120"/>
              </a:rPr>
              <a:t> son’</a:t>
            </a:r>
          </a:p>
          <a:p>
            <a:r>
              <a:rPr lang="en-US" sz="3200" dirty="0" err="1">
                <a:effectLst/>
                <a:latin typeface="Calibri" panose="020F0502020204030204" pitchFamily="34" charset="0"/>
                <a:ea typeface="PMingLiU" panose="02020500000000000000" pitchFamily="18" charset="-120"/>
              </a:rPr>
              <a:t>Серг</a:t>
            </a:r>
            <a:r>
              <a:rPr lang="en-US" sz="3200" b="1" dirty="0" err="1">
                <a:effectLst/>
                <a:latin typeface="Calibri" panose="020F0502020204030204" pitchFamily="34" charset="0"/>
                <a:ea typeface="PMingLiU" panose="02020500000000000000" pitchFamily="18" charset="-120"/>
              </a:rPr>
              <a:t>е</a:t>
            </a:r>
            <a:r>
              <a:rPr lang="en-US" sz="3200" dirty="0" err="1">
                <a:effectLst/>
                <a:latin typeface="Calibri" panose="020F0502020204030204" pitchFamily="34" charset="0"/>
                <a:ea typeface="PMingLiU" panose="02020500000000000000" pitchFamily="18" charset="-120"/>
              </a:rPr>
              <a:t>н</a:t>
            </a:r>
            <a:r>
              <a:rPr lang="en-US" sz="3200" dirty="0">
                <a:effectLst/>
                <a:latin typeface="Calibri" panose="020F0502020204030204" pitchFamily="34" charset="0"/>
                <a:ea typeface="PMingLiU" panose="02020500000000000000" pitchFamily="18" charset="-120"/>
              </a:rPr>
              <a:t> </a:t>
            </a:r>
            <a:r>
              <a:rPr lang="en-US" sz="3200" b="1" dirty="0" err="1">
                <a:effectLst/>
                <a:latin typeface="Calibri" panose="020F0502020204030204" pitchFamily="34" charset="0"/>
                <a:ea typeface="PMingLiU" panose="02020500000000000000" pitchFamily="18" charset="-120"/>
              </a:rPr>
              <a:t>ӱ</a:t>
            </a:r>
            <a:r>
              <a:rPr lang="en-US" sz="3200" dirty="0" err="1">
                <a:effectLst/>
                <a:latin typeface="Calibri" panose="020F0502020204030204" pitchFamily="34" charset="0"/>
                <a:ea typeface="PMingLiU" panose="02020500000000000000" pitchFamily="18" charset="-120"/>
              </a:rPr>
              <a:t>дыржӧ</a:t>
            </a:r>
            <a:r>
              <a:rPr lang="en-US" sz="3200" dirty="0">
                <a:effectLst/>
                <a:latin typeface="Calibri" panose="020F0502020204030204" pitchFamily="34" charset="0"/>
                <a:ea typeface="PMingLiU" panose="02020500000000000000" pitchFamily="18" charset="-120"/>
              </a:rPr>
              <a:t> ‘Serge’s daughter’</a:t>
            </a:r>
          </a:p>
          <a:p>
            <a:r>
              <a:rPr lang="en-US" sz="3200" dirty="0" err="1">
                <a:effectLst/>
                <a:latin typeface="Calibri" panose="020F0502020204030204" pitchFamily="34" charset="0"/>
                <a:ea typeface="PMingLiU" panose="02020500000000000000" pitchFamily="18" charset="-120"/>
              </a:rPr>
              <a:t>Ел</a:t>
            </a:r>
            <a:r>
              <a:rPr lang="en-US" sz="3200" b="1" dirty="0" err="1">
                <a:effectLst/>
                <a:latin typeface="Calibri" panose="020F0502020204030204" pitchFamily="34" charset="0"/>
                <a:ea typeface="PMingLiU" panose="02020500000000000000" pitchFamily="18" charset="-120"/>
              </a:rPr>
              <a:t>у</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ден</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Серг</a:t>
            </a:r>
            <a:r>
              <a:rPr lang="en-US" sz="3200" b="1" dirty="0" err="1">
                <a:effectLst/>
                <a:latin typeface="Calibri" panose="020F0502020204030204" pitchFamily="34" charset="0"/>
                <a:ea typeface="PMingLiU" panose="02020500000000000000" pitchFamily="18" charset="-120"/>
              </a:rPr>
              <a:t>е</a:t>
            </a:r>
            <a:r>
              <a:rPr lang="en-US" sz="3200" dirty="0" err="1">
                <a:effectLst/>
                <a:latin typeface="Calibri" panose="020F0502020204030204" pitchFamily="34" charset="0"/>
                <a:ea typeface="PMingLiU" panose="02020500000000000000" pitchFamily="18" charset="-120"/>
              </a:rPr>
              <a:t>н</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йоч</a:t>
            </a:r>
            <a:r>
              <a:rPr lang="en-US" sz="3200" b="1" dirty="0" err="1">
                <a:effectLst/>
                <a:latin typeface="Calibri" panose="020F0502020204030204" pitchFamily="34" charset="0"/>
                <a:ea typeface="PMingLiU" panose="02020500000000000000" pitchFamily="18" charset="-120"/>
              </a:rPr>
              <a:t>а</a:t>
            </a:r>
            <a:r>
              <a:rPr lang="en-US" sz="3200" dirty="0" err="1">
                <a:effectLst/>
                <a:latin typeface="Calibri" panose="020F0502020204030204" pitchFamily="34" charset="0"/>
                <a:ea typeface="PMingLiU" panose="02020500000000000000" pitchFamily="18" charset="-120"/>
              </a:rPr>
              <a:t>шт</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Yelu</a:t>
            </a:r>
            <a:r>
              <a:rPr lang="en-US" sz="3200" dirty="0">
                <a:effectLst/>
                <a:latin typeface="Calibri" panose="020F0502020204030204" pitchFamily="34" charset="0"/>
                <a:ea typeface="PMingLiU" panose="02020500000000000000" pitchFamily="18" charset="-120"/>
              </a:rPr>
              <a:t> and Serge’s child’</a:t>
            </a:r>
          </a:p>
          <a:p>
            <a:r>
              <a:rPr lang="en-US" sz="3200" dirty="0" err="1">
                <a:effectLst/>
                <a:latin typeface="Calibri" panose="020F0502020204030204" pitchFamily="34" charset="0"/>
                <a:ea typeface="PMingLiU" panose="02020500000000000000" pitchFamily="18" charset="-120"/>
              </a:rPr>
              <a:t>т</a:t>
            </a:r>
            <a:r>
              <a:rPr lang="en-US" sz="3200" b="1" dirty="0" err="1">
                <a:effectLst/>
                <a:latin typeface="Calibri" panose="020F0502020204030204" pitchFamily="34" charset="0"/>
                <a:ea typeface="PMingLiU" panose="02020500000000000000" pitchFamily="18" charset="-120"/>
              </a:rPr>
              <a:t>у</a:t>
            </a:r>
            <a:r>
              <a:rPr lang="en-US" sz="3200" dirty="0" err="1">
                <a:effectLst/>
                <a:latin typeface="Calibri" panose="020F0502020204030204" pitchFamily="34" charset="0"/>
                <a:ea typeface="PMingLiU" panose="02020500000000000000" pitchFamily="18" charset="-120"/>
              </a:rPr>
              <a:t>дын</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в</a:t>
            </a:r>
            <a:r>
              <a:rPr lang="en-US" sz="3200" b="1" dirty="0" err="1">
                <a:effectLst/>
                <a:latin typeface="Calibri" panose="020F0502020204030204" pitchFamily="34" charset="0"/>
                <a:ea typeface="PMingLiU" panose="02020500000000000000" pitchFamily="18" charset="-120"/>
              </a:rPr>
              <a:t>а</a:t>
            </a:r>
            <a:r>
              <a:rPr lang="en-US" sz="3200" dirty="0" err="1">
                <a:effectLst/>
                <a:latin typeface="Calibri" panose="020F0502020204030204" pitchFamily="34" charset="0"/>
                <a:ea typeface="PMingLiU" panose="02020500000000000000" pitchFamily="18" charset="-120"/>
              </a:rPr>
              <a:t>тыже</a:t>
            </a:r>
            <a:r>
              <a:rPr lang="en-US" sz="3200" dirty="0">
                <a:effectLst/>
                <a:latin typeface="Calibri" panose="020F0502020204030204" pitchFamily="34" charset="0"/>
                <a:ea typeface="PMingLiU" panose="02020500000000000000" pitchFamily="18" charset="-120"/>
              </a:rPr>
              <a:t> ‘his wife’</a:t>
            </a:r>
          </a:p>
          <a:p>
            <a:r>
              <a:rPr lang="en-US" sz="3200" dirty="0" err="1">
                <a:effectLst/>
                <a:latin typeface="Calibri" panose="020F0502020204030204" pitchFamily="34" charset="0"/>
                <a:ea typeface="PMingLiU" panose="02020500000000000000" pitchFamily="18" charset="-120"/>
              </a:rPr>
              <a:t>н</a:t>
            </a:r>
            <a:r>
              <a:rPr lang="en-US" sz="3200" b="1" dirty="0" err="1">
                <a:effectLst/>
                <a:latin typeface="Calibri" panose="020F0502020204030204" pitchFamily="34" charset="0"/>
                <a:ea typeface="PMingLiU" panose="02020500000000000000" pitchFamily="18" charset="-120"/>
              </a:rPr>
              <a:t>у</a:t>
            </a:r>
            <a:r>
              <a:rPr lang="en-US" sz="3200" dirty="0" err="1">
                <a:effectLst/>
                <a:latin typeface="Calibri" panose="020F0502020204030204" pitchFamily="34" charset="0"/>
                <a:ea typeface="PMingLiU" panose="02020500000000000000" pitchFamily="18" charset="-120"/>
              </a:rPr>
              <a:t>нын</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йоч</a:t>
            </a:r>
            <a:r>
              <a:rPr lang="en-US" sz="3200" b="1" dirty="0" err="1">
                <a:effectLst/>
                <a:latin typeface="Calibri" panose="020F0502020204030204" pitchFamily="34" charset="0"/>
                <a:ea typeface="PMingLiU" panose="02020500000000000000" pitchFamily="18" charset="-120"/>
              </a:rPr>
              <a:t>а</a:t>
            </a:r>
            <a:r>
              <a:rPr lang="en-US" sz="3200" dirty="0" err="1">
                <a:effectLst/>
                <a:latin typeface="Calibri" panose="020F0502020204030204" pitchFamily="34" charset="0"/>
                <a:ea typeface="PMingLiU" panose="02020500000000000000" pitchFamily="18" charset="-120"/>
              </a:rPr>
              <a:t>шт</a:t>
            </a:r>
            <a:r>
              <a:rPr lang="en-US" sz="3200" dirty="0">
                <a:effectLst/>
                <a:latin typeface="Calibri" panose="020F0502020204030204" pitchFamily="34" charset="0"/>
                <a:ea typeface="PMingLiU" panose="02020500000000000000" pitchFamily="18" charset="-120"/>
              </a:rPr>
              <a:t> ‘their child’</a:t>
            </a:r>
          </a:p>
          <a:p>
            <a:r>
              <a:rPr lang="en-US" sz="3200" dirty="0" err="1"/>
              <a:t>ач</a:t>
            </a:r>
            <a:r>
              <a:rPr lang="en-US" sz="3200" b="1" dirty="0" err="1"/>
              <a:t>а</a:t>
            </a:r>
            <a:r>
              <a:rPr lang="en-US" sz="3200" dirty="0" err="1"/>
              <a:t>ж</a:t>
            </a:r>
            <a:r>
              <a:rPr lang="en-US" sz="3200" dirty="0"/>
              <a:t> </a:t>
            </a:r>
            <a:r>
              <a:rPr lang="en-US" sz="3200" dirty="0" err="1"/>
              <a:t>ден</a:t>
            </a:r>
            <a:r>
              <a:rPr lang="en-US" sz="3200" dirty="0"/>
              <a:t> </a:t>
            </a:r>
            <a:r>
              <a:rPr lang="en-US" sz="3200" b="1" dirty="0" err="1"/>
              <a:t>э</a:t>
            </a:r>
            <a:r>
              <a:rPr lang="en-US" sz="3200" dirty="0" err="1"/>
              <a:t>ргыже</a:t>
            </a:r>
            <a:r>
              <a:rPr lang="en-US" sz="3200" dirty="0"/>
              <a:t> ‘father and son’</a:t>
            </a:r>
            <a:endParaRPr lang="en-GB" sz="3200" dirty="0"/>
          </a:p>
        </p:txBody>
      </p:sp>
      <p:sp>
        <p:nvSpPr>
          <p:cNvPr id="9" name="TextBox 8">
            <a:extLst>
              <a:ext uri="{FF2B5EF4-FFF2-40B4-BE49-F238E27FC236}">
                <a16:creationId xmlns:a16="http://schemas.microsoft.com/office/drawing/2014/main" id="{BF1D505E-7050-47C3-9A42-DE10BC899B89}"/>
              </a:ext>
            </a:extLst>
          </p:cNvPr>
          <p:cNvSpPr txBox="1"/>
          <p:nvPr/>
        </p:nvSpPr>
        <p:spPr>
          <a:xfrm>
            <a:off x="3132479" y="5456090"/>
            <a:ext cx="3913090" cy="40011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de-AT" sz="2000" dirty="0"/>
              <a:t>7. Reciprocal possessive relation</a:t>
            </a:r>
            <a:endParaRPr lang="en-GB" sz="2000" dirty="0"/>
          </a:p>
        </p:txBody>
      </p:sp>
      <p:cxnSp>
        <p:nvCxnSpPr>
          <p:cNvPr id="10" name="Straight Arrow Connector 9">
            <a:extLst>
              <a:ext uri="{FF2B5EF4-FFF2-40B4-BE49-F238E27FC236}">
                <a16:creationId xmlns:a16="http://schemas.microsoft.com/office/drawing/2014/main" id="{0DF8E403-E772-4323-839C-115CA72AFCEE}"/>
              </a:ext>
            </a:extLst>
          </p:cNvPr>
          <p:cNvCxnSpPr>
            <a:cxnSpLocks/>
            <a:stCxn id="9" idx="1"/>
          </p:cNvCxnSpPr>
          <p:nvPr/>
        </p:nvCxnSpPr>
        <p:spPr>
          <a:xfrm flipH="1" flipV="1">
            <a:off x="2145323" y="5205077"/>
            <a:ext cx="987156" cy="4510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316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8</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‘to have’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n-GB" sz="3600" dirty="0">
              <a:effectLst/>
              <a:latin typeface="Calibri" panose="020F0502020204030204" pitchFamily="34" charset="0"/>
              <a:ea typeface="PMingLiU" panose="02020500000000000000" pitchFamily="18" charset="-120"/>
              <a:cs typeface="Lucida Grande"/>
            </a:endParaRPr>
          </a:p>
          <a:p>
            <a:pPr marL="0" indent="0" algn="just">
              <a:buNone/>
            </a:pPr>
            <a:endParaRPr lang="en-GB" sz="3600" dirty="0">
              <a:effectLst/>
              <a:latin typeface="Calibri" panose="020F0502020204030204" pitchFamily="34" charset="0"/>
              <a:ea typeface="PMingLiU" panose="02020500000000000000" pitchFamily="18" charset="-120"/>
              <a:cs typeface="Lucida Grande"/>
            </a:endParaRPr>
          </a:p>
          <a:p>
            <a:pPr marL="0" indent="0">
              <a:buNone/>
            </a:pPr>
            <a:endParaRPr lang="en-GB" sz="4800" dirty="0"/>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pic>
        <p:nvPicPr>
          <p:cNvPr id="8" name="Picture 7" descr="A person smiling for the camera&#10;&#10;Description automatically generated">
            <a:extLst>
              <a:ext uri="{FF2B5EF4-FFF2-40B4-BE49-F238E27FC236}">
                <a16:creationId xmlns:a16="http://schemas.microsoft.com/office/drawing/2014/main" id="{902941B6-BCE7-494D-843F-3153F748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055" y="4013860"/>
            <a:ext cx="2483205" cy="2342490"/>
          </a:xfrm>
          <a:prstGeom prst="rect">
            <a:avLst/>
          </a:prstGeom>
        </p:spPr>
      </p:pic>
      <p:pic>
        <p:nvPicPr>
          <p:cNvPr id="10" name="Picture 9" descr="A person sitting in a room&#10;&#10;Description automatically generated">
            <a:extLst>
              <a:ext uri="{FF2B5EF4-FFF2-40B4-BE49-F238E27FC236}">
                <a16:creationId xmlns:a16="http://schemas.microsoft.com/office/drawing/2014/main" id="{F759BE7C-003B-45B3-99A6-88F22475A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935" y="3917673"/>
            <a:ext cx="1507637" cy="2342490"/>
          </a:xfrm>
          <a:prstGeom prst="rect">
            <a:avLst/>
          </a:prstGeom>
        </p:spPr>
      </p:pic>
      <p:sp>
        <p:nvSpPr>
          <p:cNvPr id="7" name="Thought Bubble: Cloud 6">
            <a:extLst>
              <a:ext uri="{FF2B5EF4-FFF2-40B4-BE49-F238E27FC236}">
                <a16:creationId xmlns:a16="http://schemas.microsoft.com/office/drawing/2014/main" id="{7AB934DA-49F8-4F9B-8D49-EA23523A0BE5}"/>
              </a:ext>
            </a:extLst>
          </p:cNvPr>
          <p:cNvSpPr/>
          <p:nvPr/>
        </p:nvSpPr>
        <p:spPr>
          <a:xfrm>
            <a:off x="4371974" y="469853"/>
            <a:ext cx="3781425" cy="3416024"/>
          </a:xfrm>
          <a:prstGeom prst="cloudCallout">
            <a:avLst>
              <a:gd name="adj1" fmla="val -60883"/>
              <a:gd name="adj2" fmla="val 59433"/>
            </a:avLst>
          </a:prstGeom>
          <a:blipFill dpi="0" rotWithShape="1">
            <a:blip r:embed="rId5">
              <a:extLst>
                <a:ext uri="{28A0092B-C50C-407E-A947-70E740481C1C}">
                  <a14:useLocalDpi xmlns:a14="http://schemas.microsoft.com/office/drawing/2010/main" val="0"/>
                </a:ext>
              </a:extLst>
            </a:blip>
            <a:srcRect/>
            <a:stretch>
              <a:fillRect l="-57655" r="-28"/>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8">
            <a:extLst>
              <a:ext uri="{FF2B5EF4-FFF2-40B4-BE49-F238E27FC236}">
                <a16:creationId xmlns:a16="http://schemas.microsoft.com/office/drawing/2014/main" id="{906054EF-B97A-4B7F-93F2-7116CAD2C39D}"/>
              </a:ext>
            </a:extLst>
          </p:cNvPr>
          <p:cNvSpPr/>
          <p:nvPr/>
        </p:nvSpPr>
        <p:spPr>
          <a:xfrm>
            <a:off x="4038600" y="4460268"/>
            <a:ext cx="4114799" cy="628650"/>
          </a:xfrm>
          <a:prstGeom prst="wedgeRectCallout">
            <a:avLst>
              <a:gd name="adj1" fmla="val -78493"/>
              <a:gd name="adj2" fmla="val 27651"/>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AT" b="1" dirty="0"/>
              <a:t>Ю</a:t>
            </a:r>
            <a:r>
              <a:rPr lang="de-AT" dirty="0"/>
              <a:t>мо </a:t>
            </a:r>
            <a:r>
              <a:rPr lang="de-AT" b="1" dirty="0"/>
              <a:t>у</a:t>
            </a:r>
            <a:r>
              <a:rPr lang="de-AT" dirty="0"/>
              <a:t>ло!</a:t>
            </a:r>
            <a:endParaRPr lang="en-GB" dirty="0"/>
          </a:p>
        </p:txBody>
      </p:sp>
      <p:sp>
        <p:nvSpPr>
          <p:cNvPr id="13" name="Speech Bubble: Rectangle 12">
            <a:extLst>
              <a:ext uri="{FF2B5EF4-FFF2-40B4-BE49-F238E27FC236}">
                <a16:creationId xmlns:a16="http://schemas.microsoft.com/office/drawing/2014/main" id="{3A231064-0DE4-43AD-915D-9CED7828A2A7}"/>
              </a:ext>
            </a:extLst>
          </p:cNvPr>
          <p:cNvSpPr/>
          <p:nvPr/>
        </p:nvSpPr>
        <p:spPr>
          <a:xfrm>
            <a:off x="4038599" y="5348984"/>
            <a:ext cx="4114799" cy="628650"/>
          </a:xfrm>
          <a:prstGeom prst="wedgeRectCallout">
            <a:avLst>
              <a:gd name="adj1" fmla="val 70350"/>
              <a:gd name="adj2" fmla="val -185985"/>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AT" b="1" dirty="0"/>
              <a:t>Ю</a:t>
            </a:r>
            <a:r>
              <a:rPr lang="de-AT" dirty="0"/>
              <a:t>мо </a:t>
            </a:r>
            <a:r>
              <a:rPr lang="de-AT" b="1" dirty="0"/>
              <a:t>у</a:t>
            </a:r>
            <a:r>
              <a:rPr lang="de-AT" dirty="0"/>
              <a:t>ке!</a:t>
            </a:r>
            <a:endParaRPr lang="en-GB" dirty="0"/>
          </a:p>
        </p:txBody>
      </p:sp>
      <p:sp>
        <p:nvSpPr>
          <p:cNvPr id="11" name="Content Placeholder 2">
            <a:extLst>
              <a:ext uri="{FF2B5EF4-FFF2-40B4-BE49-F238E27FC236}">
                <a16:creationId xmlns:a16="http://schemas.microsoft.com/office/drawing/2014/main" id="{3B72D81D-A6B0-4269-BC5A-294F25ABEA54}"/>
              </a:ext>
            </a:extLst>
          </p:cNvPr>
          <p:cNvSpPr txBox="1">
            <a:spLocks/>
          </p:cNvSpPr>
          <p:nvPr/>
        </p:nvSpPr>
        <p:spPr>
          <a:xfrm>
            <a:off x="7722122" y="1061279"/>
            <a:ext cx="1351540" cy="9732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dirty="0"/>
              <a:t>юмо</a:t>
            </a:r>
            <a:endParaRPr lang="en-GB" dirty="0"/>
          </a:p>
        </p:txBody>
      </p:sp>
    </p:spTree>
    <p:extLst>
      <p:ext uri="{BB962C8B-B14F-4D97-AF65-F5344CB8AC3E}">
        <p14:creationId xmlns:p14="http://schemas.microsoft.com/office/powerpoint/2010/main" val="357915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8. ‘to have’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n-GB" sz="3600" dirty="0">
              <a:effectLst/>
              <a:latin typeface="Calibri" panose="020F0502020204030204" pitchFamily="34" charset="0"/>
              <a:ea typeface="PMingLiU" panose="02020500000000000000" pitchFamily="18" charset="-120"/>
              <a:cs typeface="Lucida Grande"/>
            </a:endParaRPr>
          </a:p>
          <a:p>
            <a:pPr marL="0" indent="0" algn="just">
              <a:buNone/>
            </a:pPr>
            <a:endParaRPr lang="en-GB" sz="3600" dirty="0">
              <a:effectLst/>
              <a:latin typeface="Calibri" panose="020F0502020204030204" pitchFamily="34" charset="0"/>
              <a:ea typeface="PMingLiU" panose="02020500000000000000" pitchFamily="18" charset="-120"/>
              <a:cs typeface="Lucida Grande"/>
            </a:endParaRPr>
          </a:p>
          <a:p>
            <a:pPr marL="0" indent="0">
              <a:buNone/>
            </a:pPr>
            <a:endParaRPr lang="en-GB" sz="4800" dirty="0"/>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26</a:t>
            </a:fld>
            <a:endParaRPr lang="en-GB"/>
          </a:p>
        </p:txBody>
      </p:sp>
      <p:pic>
        <p:nvPicPr>
          <p:cNvPr id="8" name="Picture 7" descr="A person smiling for the camera&#10;&#10;Description automatically generated">
            <a:extLst>
              <a:ext uri="{FF2B5EF4-FFF2-40B4-BE49-F238E27FC236}">
                <a16:creationId xmlns:a16="http://schemas.microsoft.com/office/drawing/2014/main" id="{902941B6-BCE7-494D-843F-3153F748C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055" y="4013860"/>
            <a:ext cx="2483205" cy="2342490"/>
          </a:xfrm>
          <a:prstGeom prst="rect">
            <a:avLst/>
          </a:prstGeom>
        </p:spPr>
      </p:pic>
      <p:pic>
        <p:nvPicPr>
          <p:cNvPr id="10" name="Picture 9" descr="A person sitting in a room&#10;&#10;Description automatically generated">
            <a:extLst>
              <a:ext uri="{FF2B5EF4-FFF2-40B4-BE49-F238E27FC236}">
                <a16:creationId xmlns:a16="http://schemas.microsoft.com/office/drawing/2014/main" id="{F759BE7C-003B-45B3-99A6-88F22475A1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935" y="3917673"/>
            <a:ext cx="1507637" cy="2342490"/>
          </a:xfrm>
          <a:prstGeom prst="rect">
            <a:avLst/>
          </a:prstGeom>
        </p:spPr>
      </p:pic>
      <p:sp>
        <p:nvSpPr>
          <p:cNvPr id="7" name="Thought Bubble: Cloud 6">
            <a:extLst>
              <a:ext uri="{FF2B5EF4-FFF2-40B4-BE49-F238E27FC236}">
                <a16:creationId xmlns:a16="http://schemas.microsoft.com/office/drawing/2014/main" id="{7AB934DA-49F8-4F9B-8D49-EA23523A0BE5}"/>
              </a:ext>
            </a:extLst>
          </p:cNvPr>
          <p:cNvSpPr/>
          <p:nvPr/>
        </p:nvSpPr>
        <p:spPr>
          <a:xfrm>
            <a:off x="4371973" y="469853"/>
            <a:ext cx="4912703" cy="3416024"/>
          </a:xfrm>
          <a:prstGeom prst="cloudCallout">
            <a:avLst>
              <a:gd name="adj1" fmla="val -60883"/>
              <a:gd name="adj2" fmla="val 59433"/>
            </a:avLst>
          </a:prstGeom>
          <a:blipFill>
            <a:blip r:embed="rId5">
              <a:extLst>
                <a:ext uri="{28A0092B-C50C-407E-A947-70E740481C1C}">
                  <a14:useLocalDpi xmlns:a14="http://schemas.microsoft.com/office/drawing/2010/main"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8">
            <a:extLst>
              <a:ext uri="{FF2B5EF4-FFF2-40B4-BE49-F238E27FC236}">
                <a16:creationId xmlns:a16="http://schemas.microsoft.com/office/drawing/2014/main" id="{906054EF-B97A-4B7F-93F2-7116CAD2C39D}"/>
              </a:ext>
            </a:extLst>
          </p:cNvPr>
          <p:cNvSpPr/>
          <p:nvPr/>
        </p:nvSpPr>
        <p:spPr>
          <a:xfrm>
            <a:off x="4038600" y="4460268"/>
            <a:ext cx="4114799" cy="628650"/>
          </a:xfrm>
          <a:prstGeom prst="wedgeRectCallout">
            <a:avLst>
              <a:gd name="adj1" fmla="val -78493"/>
              <a:gd name="adj2" fmla="val 27651"/>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AT" dirty="0"/>
              <a:t>Черк</a:t>
            </a:r>
            <a:r>
              <a:rPr lang="de-AT" b="1" dirty="0"/>
              <a:t>е</a:t>
            </a:r>
            <a:r>
              <a:rPr lang="de-AT" dirty="0"/>
              <a:t>м </a:t>
            </a:r>
            <a:r>
              <a:rPr lang="de-AT" b="1" dirty="0"/>
              <a:t>у</a:t>
            </a:r>
            <a:r>
              <a:rPr lang="de-AT" dirty="0"/>
              <a:t>ло!</a:t>
            </a:r>
            <a:endParaRPr lang="en-GB" dirty="0"/>
          </a:p>
        </p:txBody>
      </p:sp>
      <p:sp>
        <p:nvSpPr>
          <p:cNvPr id="13" name="Speech Bubble: Rectangle 12">
            <a:extLst>
              <a:ext uri="{FF2B5EF4-FFF2-40B4-BE49-F238E27FC236}">
                <a16:creationId xmlns:a16="http://schemas.microsoft.com/office/drawing/2014/main" id="{3A231064-0DE4-43AD-915D-9CED7828A2A7}"/>
              </a:ext>
            </a:extLst>
          </p:cNvPr>
          <p:cNvSpPr/>
          <p:nvPr/>
        </p:nvSpPr>
        <p:spPr>
          <a:xfrm>
            <a:off x="4038599" y="5348984"/>
            <a:ext cx="4114799" cy="628650"/>
          </a:xfrm>
          <a:prstGeom prst="wedgeRectCallout">
            <a:avLst>
              <a:gd name="adj1" fmla="val 70350"/>
              <a:gd name="adj2" fmla="val -185985"/>
            </a:avLst>
          </a:prstGeom>
        </p:spPr>
        <p:style>
          <a:lnRef idx="2">
            <a:schemeClr val="dk1"/>
          </a:lnRef>
          <a:fillRef idx="1">
            <a:schemeClr val="lt1"/>
          </a:fillRef>
          <a:effectRef idx="0">
            <a:schemeClr val="dk1"/>
          </a:effectRef>
          <a:fontRef idx="minor">
            <a:schemeClr val="dk1"/>
          </a:fontRef>
        </p:style>
        <p:txBody>
          <a:bodyPr rtlCol="0" anchor="ctr"/>
          <a:lstStyle/>
          <a:p>
            <a:pPr algn="ctr"/>
            <a:r>
              <a:rPr lang="de-AT" dirty="0"/>
              <a:t>Черк</a:t>
            </a:r>
            <a:r>
              <a:rPr lang="de-AT" b="1" dirty="0"/>
              <a:t>е</a:t>
            </a:r>
            <a:r>
              <a:rPr lang="de-AT" dirty="0"/>
              <a:t>м </a:t>
            </a:r>
            <a:r>
              <a:rPr lang="de-AT" b="1" dirty="0"/>
              <a:t>у</a:t>
            </a:r>
            <a:r>
              <a:rPr lang="de-AT" dirty="0"/>
              <a:t>ке!</a:t>
            </a:r>
            <a:endParaRPr lang="en-GB" dirty="0"/>
          </a:p>
        </p:txBody>
      </p:sp>
      <p:sp>
        <p:nvSpPr>
          <p:cNvPr id="11" name="Content Placeholder 2">
            <a:extLst>
              <a:ext uri="{FF2B5EF4-FFF2-40B4-BE49-F238E27FC236}">
                <a16:creationId xmlns:a16="http://schemas.microsoft.com/office/drawing/2014/main" id="{35DE35F0-5799-4F93-B8C6-36267909F304}"/>
              </a:ext>
            </a:extLst>
          </p:cNvPr>
          <p:cNvSpPr txBox="1">
            <a:spLocks/>
          </p:cNvSpPr>
          <p:nvPr/>
        </p:nvSpPr>
        <p:spPr>
          <a:xfrm>
            <a:off x="8777198" y="845940"/>
            <a:ext cx="1351540" cy="9732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dirty="0"/>
              <a:t>ч</a:t>
            </a:r>
            <a:r>
              <a:rPr lang="de-AT" b="1" dirty="0"/>
              <a:t>е</a:t>
            </a:r>
            <a:r>
              <a:rPr lang="de-AT" dirty="0"/>
              <a:t>рке</a:t>
            </a:r>
            <a:endParaRPr lang="en-GB" dirty="0"/>
          </a:p>
        </p:txBody>
      </p:sp>
    </p:spTree>
    <p:extLst>
      <p:ext uri="{BB962C8B-B14F-4D97-AF65-F5344CB8AC3E}">
        <p14:creationId xmlns:p14="http://schemas.microsoft.com/office/powerpoint/2010/main" val="30662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8. ‘to have’</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just">
              <a:buNone/>
            </a:pPr>
            <a:endParaRPr lang="en-GB" sz="3600" dirty="0">
              <a:effectLst/>
              <a:latin typeface="Calibri" panose="020F0502020204030204" pitchFamily="34" charset="0"/>
              <a:ea typeface="PMingLiU" panose="02020500000000000000" pitchFamily="18" charset="-120"/>
              <a:cs typeface="Lucida Grande"/>
            </a:endParaRPr>
          </a:p>
          <a:p>
            <a:pPr marL="0" indent="0" algn="just">
              <a:buNone/>
            </a:pPr>
            <a:endParaRPr lang="en-GB" sz="3600" dirty="0">
              <a:effectLst/>
              <a:latin typeface="Calibri" panose="020F0502020204030204" pitchFamily="34" charset="0"/>
              <a:ea typeface="PMingLiU" panose="02020500000000000000" pitchFamily="18" charset="-120"/>
              <a:cs typeface="Lucida Grande"/>
            </a:endParaRPr>
          </a:p>
          <a:p>
            <a:pPr marL="0" indent="0">
              <a:buNone/>
            </a:pPr>
            <a:endParaRPr lang="en-GB" sz="4800" dirty="0"/>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graphicFrame>
        <p:nvGraphicFramePr>
          <p:cNvPr id="14" name="Table 13">
            <a:extLst>
              <a:ext uri="{FF2B5EF4-FFF2-40B4-BE49-F238E27FC236}">
                <a16:creationId xmlns:a16="http://schemas.microsoft.com/office/drawing/2014/main" id="{6B7E55C5-DE2D-4B1C-A484-66B3978F257A}"/>
              </a:ext>
            </a:extLst>
          </p:cNvPr>
          <p:cNvGraphicFramePr>
            <a:graphicFrameLocks noGrp="1"/>
          </p:cNvGraphicFramePr>
          <p:nvPr>
            <p:extLst>
              <p:ext uri="{D42A27DB-BD31-4B8C-83A1-F6EECF244321}">
                <p14:modId xmlns:p14="http://schemas.microsoft.com/office/powerpoint/2010/main" val="2912874084"/>
              </p:ext>
            </p:extLst>
          </p:nvPr>
        </p:nvGraphicFramePr>
        <p:xfrm>
          <a:off x="601851" y="2586192"/>
          <a:ext cx="10988298" cy="1685613"/>
        </p:xfrm>
        <a:graphic>
          <a:graphicData uri="http://schemas.openxmlformats.org/drawingml/2006/table">
            <a:tbl>
              <a:tblPr firstRow="1" firstCol="1" bandRow="1" bandCol="1"/>
              <a:tblGrid>
                <a:gridCol w="5491485">
                  <a:extLst>
                    <a:ext uri="{9D8B030D-6E8A-4147-A177-3AD203B41FA5}">
                      <a16:colId xmlns:a16="http://schemas.microsoft.com/office/drawing/2014/main" val="2620814606"/>
                    </a:ext>
                  </a:extLst>
                </a:gridCol>
                <a:gridCol w="5496813">
                  <a:extLst>
                    <a:ext uri="{9D8B030D-6E8A-4147-A177-3AD203B41FA5}">
                      <a16:colId xmlns:a16="http://schemas.microsoft.com/office/drawing/2014/main" val="2993535117"/>
                    </a:ext>
                  </a:extLst>
                </a:gridCol>
              </a:tblGrid>
              <a:tr h="482412">
                <a:tc>
                  <a:txBody>
                    <a:bodyPr/>
                    <a:lstStyle/>
                    <a:p>
                      <a:pPr algn="just" fontAlgn="t">
                        <a:spcBef>
                          <a:spcPts val="0"/>
                        </a:spcBef>
                        <a:spcAft>
                          <a:spcPts val="0"/>
                        </a:spcAft>
                      </a:pP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Ел</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н машин</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же </a:t>
                      </a:r>
                      <a:r>
                        <a:rPr lang="az-Cyrl-AZ" sz="2500" b="1" i="0" u="sng"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500" b="0" i="0" u="sng" strike="noStrike">
                          <a:effectLst/>
                          <a:latin typeface="Calibri" panose="020F0502020204030204" pitchFamily="34" charset="0"/>
                          <a:ea typeface="PMingLiU" panose="02020500000000000000" pitchFamily="18" charset="-120"/>
                          <a:cs typeface="Calibri" panose="020F0502020204030204" pitchFamily="34" charset="0"/>
                        </a:rPr>
                        <a:t>ло</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800" b="0" i="0" u="none" strike="noStrike">
                        <a:effectLst/>
                        <a:latin typeface="Arial" panose="020B0604020202020204" pitchFamily="34" charset="0"/>
                      </a:endParaRPr>
                    </a:p>
                  </a:txBody>
                  <a:tcPr marL="144483" marR="144483" marT="2006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500" b="0" i="0" u="none" strike="noStrike">
                          <a:effectLst/>
                          <a:latin typeface="Calibri" panose="020F0502020204030204" pitchFamily="34" charset="0"/>
                          <a:ea typeface="PMingLiU" panose="02020500000000000000" pitchFamily="18" charset="-120"/>
                          <a:cs typeface="Calibri" panose="020F0502020204030204" pitchFamily="34" charset="0"/>
                        </a:rPr>
                        <a:t>Yelu has a car.</a:t>
                      </a:r>
                      <a:endParaRPr lang="en-US" sz="3800" b="0" i="0" u="none" strike="noStrike">
                        <a:effectLst/>
                        <a:latin typeface="Arial" panose="020B0604020202020204" pitchFamily="34" charset="0"/>
                      </a:endParaRPr>
                    </a:p>
                  </a:txBody>
                  <a:tcPr marL="144483" marR="144483" marT="2006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098689"/>
                  </a:ext>
                </a:extLst>
              </a:tr>
              <a:tr h="0">
                <a:tc>
                  <a:txBody>
                    <a:bodyPr/>
                    <a:lstStyle/>
                    <a:p>
                      <a:pPr algn="just" fontAlgn="t">
                        <a:spcBef>
                          <a:spcPts val="0"/>
                        </a:spcBef>
                        <a:spcAft>
                          <a:spcPts val="0"/>
                        </a:spcAft>
                      </a:pP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Серг</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н кок йоч</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же (</a:t>
                      </a:r>
                      <a:r>
                        <a:rPr lang="az-Cyrl-AZ" sz="2500" b="1" i="0" u="sng"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500" b="0" i="0" u="sng" strike="noStrike">
                          <a:effectLst/>
                          <a:latin typeface="Calibri" panose="020F0502020204030204" pitchFamily="34" charset="0"/>
                          <a:ea typeface="PMingLiU" panose="02020500000000000000" pitchFamily="18" charset="-120"/>
                          <a:cs typeface="Calibri" panose="020F0502020204030204" pitchFamily="34" charset="0"/>
                        </a:rPr>
                        <a:t>ло</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800" b="0" i="0" u="none" strike="noStrike">
                        <a:effectLst/>
                        <a:latin typeface="Arial" panose="020B0604020202020204" pitchFamily="34" charset="0"/>
                      </a:endParaRPr>
                    </a:p>
                  </a:txBody>
                  <a:tcPr marL="144483" marR="144483" marT="2006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500" b="0" i="0" u="none" strike="noStrike">
                          <a:effectLst/>
                          <a:latin typeface="Calibri" panose="020F0502020204030204" pitchFamily="34" charset="0"/>
                          <a:ea typeface="PMingLiU" panose="02020500000000000000" pitchFamily="18" charset="-120"/>
                          <a:cs typeface="Calibri" panose="020F0502020204030204" pitchFamily="34" charset="0"/>
                        </a:rPr>
                        <a:t>Serge has two children.</a:t>
                      </a:r>
                      <a:endParaRPr lang="en-US" sz="3800" b="0" i="0" u="none" strike="noStrike">
                        <a:effectLst/>
                        <a:latin typeface="Arial" panose="020B0604020202020204" pitchFamily="34" charset="0"/>
                      </a:endParaRPr>
                    </a:p>
                  </a:txBody>
                  <a:tcPr marL="144483" marR="144483" marT="2006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011326"/>
                  </a:ext>
                </a:extLst>
              </a:tr>
              <a:tr h="0">
                <a:tc>
                  <a:txBody>
                    <a:bodyPr/>
                    <a:lstStyle/>
                    <a:p>
                      <a:pPr algn="just" fontAlgn="t">
                        <a:spcBef>
                          <a:spcPts val="0"/>
                        </a:spcBef>
                        <a:spcAft>
                          <a:spcPts val="0"/>
                        </a:spcAft>
                      </a:pP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Ел</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н мын</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р </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э</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ргыже (</a:t>
                      </a:r>
                      <a:r>
                        <a:rPr lang="az-Cyrl-AZ" sz="2500" b="1" i="0" u="sng"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500" b="0" i="0" u="sng" strike="noStrike">
                          <a:effectLst/>
                          <a:latin typeface="Calibri" panose="020F0502020204030204" pitchFamily="34" charset="0"/>
                          <a:ea typeface="PMingLiU" panose="02020500000000000000" pitchFamily="18" charset="-120"/>
                          <a:cs typeface="Calibri" panose="020F0502020204030204" pitchFamily="34" charset="0"/>
                        </a:rPr>
                        <a:t>ло</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800" b="0" i="0" u="none" strike="noStrike">
                        <a:effectLst/>
                        <a:latin typeface="Arial" panose="020B0604020202020204" pitchFamily="34" charset="0"/>
                      </a:endParaRPr>
                    </a:p>
                  </a:txBody>
                  <a:tcPr marL="144483" marR="144483" marT="2006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500" b="0" i="0" u="none" strike="noStrike">
                          <a:effectLst/>
                          <a:latin typeface="Calibri" panose="020F0502020204030204" pitchFamily="34" charset="0"/>
                          <a:ea typeface="PMingLiU" panose="02020500000000000000" pitchFamily="18" charset="-120"/>
                          <a:cs typeface="Calibri" panose="020F0502020204030204" pitchFamily="34" charset="0"/>
                        </a:rPr>
                        <a:t>How many sons does Yelu have?</a:t>
                      </a:r>
                      <a:endParaRPr lang="en-US" sz="3800" b="0" i="0" u="none" strike="noStrike">
                        <a:effectLst/>
                        <a:latin typeface="Arial" panose="020B0604020202020204" pitchFamily="34" charset="0"/>
                      </a:endParaRPr>
                    </a:p>
                  </a:txBody>
                  <a:tcPr marL="144483" marR="144483" marT="2006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76305"/>
                  </a:ext>
                </a:extLst>
              </a:tr>
              <a:tr h="0">
                <a:tc>
                  <a:txBody>
                    <a:bodyPr/>
                    <a:lstStyle/>
                    <a:p>
                      <a:pPr algn="just" fontAlgn="t">
                        <a:spcBef>
                          <a:spcPts val="0"/>
                        </a:spcBef>
                        <a:spcAft>
                          <a:spcPts val="0"/>
                        </a:spcAft>
                      </a:pP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Ел</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у </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ден Серг</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н йоч</a:t>
                      </a:r>
                      <a:r>
                        <a:rPr lang="az-Cyrl-AZ" sz="25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шт (</a:t>
                      </a:r>
                      <a:r>
                        <a:rPr lang="az-Cyrl-AZ" sz="2500" b="1" i="0" u="sng"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500" b="0" i="0" u="sng" strike="noStrike">
                          <a:effectLst/>
                          <a:latin typeface="Calibri" panose="020F0502020204030204" pitchFamily="34" charset="0"/>
                          <a:ea typeface="PMingLiU" panose="02020500000000000000" pitchFamily="18" charset="-120"/>
                          <a:cs typeface="Calibri" panose="020F0502020204030204" pitchFamily="34" charset="0"/>
                        </a:rPr>
                        <a:t>ло</a:t>
                      </a:r>
                      <a:r>
                        <a:rPr lang="az-Cyrl-AZ" sz="25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800" b="0" i="0" u="none" strike="noStrike">
                        <a:effectLst/>
                        <a:latin typeface="Arial" panose="020B0604020202020204" pitchFamily="34" charset="0"/>
                      </a:endParaRPr>
                    </a:p>
                  </a:txBody>
                  <a:tcPr marL="144483" marR="144483" marT="20067"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500" b="0" i="0" u="none" strike="noStrike" dirty="0">
                          <a:effectLst/>
                          <a:latin typeface="Calibri" panose="020F0502020204030204" pitchFamily="34" charset="0"/>
                          <a:ea typeface="PMingLiU" panose="02020500000000000000" pitchFamily="18" charset="-120"/>
                          <a:cs typeface="Calibri" panose="020F0502020204030204" pitchFamily="34" charset="0"/>
                        </a:rPr>
                        <a:t>Do </a:t>
                      </a:r>
                      <a:r>
                        <a:rPr lang="en-US" sz="2500" b="0" i="0" u="none" strike="noStrike" dirty="0" err="1">
                          <a:effectLst/>
                          <a:latin typeface="Calibri" panose="020F0502020204030204" pitchFamily="34" charset="0"/>
                          <a:ea typeface="PMingLiU" panose="02020500000000000000" pitchFamily="18" charset="-120"/>
                          <a:cs typeface="Calibri" panose="020F0502020204030204" pitchFamily="34" charset="0"/>
                        </a:rPr>
                        <a:t>Yelu</a:t>
                      </a:r>
                      <a:r>
                        <a:rPr lang="en-US" sz="2500" b="0" i="0" u="none" strike="noStrike" dirty="0">
                          <a:effectLst/>
                          <a:latin typeface="Calibri" panose="020F0502020204030204" pitchFamily="34" charset="0"/>
                          <a:ea typeface="PMingLiU" panose="02020500000000000000" pitchFamily="18" charset="-120"/>
                          <a:cs typeface="Calibri" panose="020F0502020204030204" pitchFamily="34" charset="0"/>
                        </a:rPr>
                        <a:t> and Serge have any children?</a:t>
                      </a:r>
                      <a:endParaRPr lang="en-US" sz="3800" b="0" i="0" u="none" strike="noStrike" dirty="0">
                        <a:effectLst/>
                        <a:latin typeface="Arial" panose="020B0604020202020204" pitchFamily="34" charset="0"/>
                      </a:endParaRPr>
                    </a:p>
                  </a:txBody>
                  <a:tcPr marL="144483" marR="144483" marT="2006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939054"/>
                  </a:ext>
                </a:extLst>
              </a:tr>
            </a:tbl>
          </a:graphicData>
        </a:graphic>
      </p:graphicFrame>
      <p:cxnSp>
        <p:nvCxnSpPr>
          <p:cNvPr id="15" name="Straight Connector 14">
            <a:extLst>
              <a:ext uri="{FF2B5EF4-FFF2-40B4-BE49-F238E27FC236}">
                <a16:creationId xmlns:a16="http://schemas.microsoft.com/office/drawing/2014/main" id="{D4296C98-7FA6-43F8-B00C-3C6A6F5A7B8A}"/>
              </a:ext>
            </a:extLst>
          </p:cNvPr>
          <p:cNvCxnSpPr>
            <a:cxnSpLocks/>
          </p:cNvCxnSpPr>
          <p:nvPr/>
        </p:nvCxnSpPr>
        <p:spPr>
          <a:xfrm>
            <a:off x="1702770" y="3470280"/>
            <a:ext cx="595930"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520DC32-A429-4E75-8164-C60CD7CCE49A}"/>
              </a:ext>
            </a:extLst>
          </p:cNvPr>
          <p:cNvCxnSpPr>
            <a:cxnSpLocks/>
          </p:cNvCxnSpPr>
          <p:nvPr/>
        </p:nvCxnSpPr>
        <p:spPr>
          <a:xfrm>
            <a:off x="1404805" y="3876680"/>
            <a:ext cx="1008195"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868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181C7F1C-7783-405D-B5DA-E712856F8674}"/>
              </a:ext>
            </a:extLst>
          </p:cNvPr>
          <p:cNvGraphicFramePr>
            <a:graphicFrameLocks noGrp="1"/>
          </p:cNvGraphicFramePr>
          <p:nvPr>
            <p:extLst>
              <p:ext uri="{D42A27DB-BD31-4B8C-83A1-F6EECF244321}">
                <p14:modId xmlns:p14="http://schemas.microsoft.com/office/powerpoint/2010/main" val="2203005913"/>
              </p:ext>
            </p:extLst>
          </p:nvPr>
        </p:nvGraphicFramePr>
        <p:xfrm>
          <a:off x="2715260" y="1842294"/>
          <a:ext cx="5311141" cy="4023360"/>
        </p:xfrm>
        <a:graphic>
          <a:graphicData uri="http://schemas.openxmlformats.org/drawingml/2006/table">
            <a:tbl>
              <a:tblPr firstRow="1" firstCol="1" bandRow="1" bandCol="1">
                <a:tableStyleId>{7E9639D4-E3E2-4D34-9284-5A2195B3D0D7}</a:tableStyleId>
              </a:tblPr>
              <a:tblGrid>
                <a:gridCol w="727480">
                  <a:extLst>
                    <a:ext uri="{9D8B030D-6E8A-4147-A177-3AD203B41FA5}">
                      <a16:colId xmlns:a16="http://schemas.microsoft.com/office/drawing/2014/main" val="605669612"/>
                    </a:ext>
                  </a:extLst>
                </a:gridCol>
                <a:gridCol w="2234171">
                  <a:extLst>
                    <a:ext uri="{9D8B030D-6E8A-4147-A177-3AD203B41FA5}">
                      <a16:colId xmlns:a16="http://schemas.microsoft.com/office/drawing/2014/main" val="3016440683"/>
                    </a:ext>
                  </a:extLst>
                </a:gridCol>
                <a:gridCol w="2349490">
                  <a:extLst>
                    <a:ext uri="{9D8B030D-6E8A-4147-A177-3AD203B41FA5}">
                      <a16:colId xmlns:a16="http://schemas.microsoft.com/office/drawing/2014/main" val="3840720394"/>
                    </a:ext>
                  </a:extLst>
                </a:gridCol>
              </a:tblGrid>
              <a:tr h="355521">
                <a:tc>
                  <a:txBody>
                    <a:bodyPr/>
                    <a:lstStyle/>
                    <a:p>
                      <a:pPr algn="just"/>
                      <a:r>
                        <a:rPr lang="en-US" sz="2400" dirty="0">
                          <a:effectLst/>
                        </a:rPr>
                        <a:t> </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Short cardinal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Ordinal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90721152"/>
                  </a:ext>
                </a:extLst>
              </a:tr>
              <a:tr h="355521">
                <a:tc>
                  <a:txBody>
                    <a:bodyPr/>
                    <a:lstStyle/>
                    <a:p>
                      <a:pPr algn="ctr"/>
                      <a:r>
                        <a:rPr lang="en-US" sz="2400">
                          <a:effectLst/>
                        </a:rPr>
                        <a:t>1</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ик</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400" dirty="0" err="1">
                          <a:effectLst/>
                          <a:latin typeface="Calibri" panose="020F0502020204030204" pitchFamily="34" charset="0"/>
                          <a:ea typeface="PMingLiU" panose="02020500000000000000" pitchFamily="18" charset="-120"/>
                          <a:cs typeface="Calibri" panose="020F0502020204030204" pitchFamily="34" charset="0"/>
                        </a:rPr>
                        <a:t>кымше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4293158"/>
                  </a:ext>
                </a:extLst>
              </a:tr>
              <a:tr h="355521">
                <a:tc>
                  <a:txBody>
                    <a:bodyPr/>
                    <a:lstStyle/>
                    <a:p>
                      <a:pPr algn="ctr"/>
                      <a:r>
                        <a:rPr lang="en-US" sz="2400">
                          <a:effectLst/>
                        </a:rPr>
                        <a:t>2</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кок</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400" dirty="0" err="1">
                          <a:effectLst/>
                          <a:latin typeface="Calibri" panose="020F0502020204030204" pitchFamily="34" charset="0"/>
                          <a:ea typeface="PMingLiU" panose="02020500000000000000" pitchFamily="18" charset="-120"/>
                          <a:cs typeface="Calibri" panose="020F0502020204030204" pitchFamily="34" charset="0"/>
                        </a:rPr>
                        <a:t>кымшо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33349601"/>
                  </a:ext>
                </a:extLst>
              </a:tr>
              <a:tr h="355521">
                <a:tc>
                  <a:txBody>
                    <a:bodyPr/>
                    <a:lstStyle/>
                    <a:p>
                      <a:pPr algn="ctr"/>
                      <a:r>
                        <a:rPr lang="en-US" sz="2400">
                          <a:effectLst/>
                        </a:rPr>
                        <a:t>3</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кум</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мшо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92312697"/>
                  </a:ext>
                </a:extLst>
              </a:tr>
              <a:tr h="355521">
                <a:tc>
                  <a:txBody>
                    <a:bodyPr/>
                    <a:lstStyle/>
                    <a:p>
                      <a:pPr algn="ctr"/>
                      <a:r>
                        <a:rPr lang="en-US" sz="2400">
                          <a:effectLst/>
                        </a:rPr>
                        <a:t>4</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ныл</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400" dirty="0" err="1">
                          <a:effectLst/>
                          <a:latin typeface="Calibri" panose="020F0502020204030204" pitchFamily="34" charset="0"/>
                          <a:ea typeface="PMingLiU" panose="02020500000000000000" pitchFamily="18" charset="-120"/>
                          <a:cs typeface="Calibri" panose="020F0502020204030204" pitchFamily="34" charset="0"/>
                        </a:rPr>
                        <a:t>лымше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070343076"/>
                  </a:ext>
                </a:extLst>
              </a:tr>
              <a:tr h="355521">
                <a:tc>
                  <a:txBody>
                    <a:bodyPr/>
                    <a:lstStyle/>
                    <a:p>
                      <a:pPr algn="ctr"/>
                      <a:r>
                        <a:rPr lang="en-US" sz="2400">
                          <a:effectLst/>
                        </a:rPr>
                        <a:t>5</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вич</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в</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400" dirty="0" err="1">
                          <a:effectLst/>
                          <a:latin typeface="Calibri" panose="020F0502020204030204" pitchFamily="34" charset="0"/>
                          <a:ea typeface="PMingLiU" panose="02020500000000000000" pitchFamily="18" charset="-120"/>
                          <a:cs typeface="Calibri" panose="020F0502020204030204" pitchFamily="34" charset="0"/>
                        </a:rPr>
                        <a:t>зымше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576777310"/>
                  </a:ext>
                </a:extLst>
              </a:tr>
              <a:tr h="355521">
                <a:tc>
                  <a:txBody>
                    <a:bodyPr/>
                    <a:lstStyle/>
                    <a:p>
                      <a:pPr algn="ctr"/>
                      <a:r>
                        <a:rPr lang="en-US" sz="2400">
                          <a:effectLst/>
                        </a:rPr>
                        <a:t>6</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куд</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дымшо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4038486"/>
                  </a:ext>
                </a:extLst>
              </a:tr>
              <a:tr h="355521">
                <a:tc>
                  <a:txBody>
                    <a:bodyPr/>
                    <a:lstStyle/>
                    <a:p>
                      <a:pPr algn="ctr"/>
                      <a:r>
                        <a:rPr lang="en-US" sz="2400">
                          <a:effectLst/>
                        </a:rPr>
                        <a:t>7</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шым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400" dirty="0" err="1">
                          <a:effectLst/>
                          <a:latin typeface="Calibri" panose="020F0502020204030204" pitchFamily="34" charset="0"/>
                          <a:ea typeface="PMingLiU" panose="02020500000000000000" pitchFamily="18" charset="-120"/>
                          <a:cs typeface="Calibri" panose="020F0502020204030204" pitchFamily="34" charset="0"/>
                        </a:rPr>
                        <a:t>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900867966"/>
                  </a:ext>
                </a:extLst>
              </a:tr>
              <a:tr h="355521">
                <a:tc>
                  <a:txBody>
                    <a:bodyPr/>
                    <a:lstStyle/>
                    <a:p>
                      <a:pPr algn="ctr"/>
                      <a:r>
                        <a:rPr lang="en-US" sz="2400">
                          <a:effectLst/>
                        </a:rPr>
                        <a:t>8</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канд</a:t>
                      </a:r>
                      <a:r>
                        <a:rPr lang="en-US" sz="2400" b="1" dirty="0" err="1">
                          <a:effectLst/>
                        </a:rPr>
                        <a:t>а</a:t>
                      </a:r>
                      <a:r>
                        <a:rPr lang="en-US" sz="2400" dirty="0" err="1">
                          <a:effectLst/>
                        </a:rPr>
                        <a:t>ш</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канд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шымше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988310724"/>
                  </a:ext>
                </a:extLst>
              </a:tr>
              <a:tr h="355521">
                <a:tc>
                  <a:txBody>
                    <a:bodyPr/>
                    <a:lstStyle/>
                    <a:p>
                      <a:pPr algn="ctr"/>
                      <a:r>
                        <a:rPr lang="en-US" sz="2400" dirty="0">
                          <a:effectLst/>
                        </a:rPr>
                        <a:t>9</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инд</a:t>
                      </a:r>
                      <a:r>
                        <a:rPr lang="en-US" sz="2400" b="1" dirty="0" err="1">
                          <a:effectLst/>
                        </a:rPr>
                        <a:t>е</a:t>
                      </a:r>
                      <a:r>
                        <a:rPr lang="en-US" sz="2400" dirty="0" err="1">
                          <a:effectLst/>
                        </a:rPr>
                        <a:t>ш</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инд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шымше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9076207"/>
                  </a:ext>
                </a:extLst>
              </a:tr>
              <a:tr h="355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effectLst/>
                          <a:latin typeface="Calibri" panose="020F0502020204030204" pitchFamily="34" charset="0"/>
                          <a:ea typeface="PMingLiU" panose="02020500000000000000" pitchFamily="18" charset="-120"/>
                        </a:rPr>
                        <a:t>10</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mi-NZ" sz="2400" dirty="0">
                          <a:effectLst/>
                          <a:latin typeface="Calibri" panose="020F0502020204030204" pitchFamily="34" charset="0"/>
                          <a:ea typeface="PMingLiU" panose="02020500000000000000" pitchFamily="18" charset="-120"/>
                          <a:cs typeface="Lucida Grande"/>
                        </a:rPr>
                        <a:t>лу</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mi-NZ" sz="2400" dirty="0">
                          <a:effectLst/>
                          <a:latin typeface="Calibri" panose="020F0502020204030204" pitchFamily="34" charset="0"/>
                          <a:ea typeface="PMingLiU" panose="02020500000000000000" pitchFamily="18" charset="-120"/>
                          <a:cs typeface="Lucida Grande"/>
                        </a:rPr>
                        <a:t>л</a:t>
                      </a:r>
                      <a:r>
                        <a:rPr lang="mi-NZ" sz="2400" b="1" dirty="0">
                          <a:effectLst/>
                          <a:latin typeface="Calibri" panose="020F0502020204030204" pitchFamily="34" charset="0"/>
                          <a:ea typeface="PMingLiU" panose="02020500000000000000" pitchFamily="18" charset="-120"/>
                          <a:cs typeface="Lucida Grande"/>
                        </a:rPr>
                        <a:t>у</a:t>
                      </a:r>
                      <a:r>
                        <a:rPr lang="mi-NZ" sz="2400" dirty="0">
                          <a:effectLst/>
                          <a:latin typeface="Calibri" panose="020F0502020204030204" pitchFamily="34" charset="0"/>
                          <a:ea typeface="PMingLiU" panose="02020500000000000000" pitchFamily="18" charset="-120"/>
                          <a:cs typeface="Lucida Grande"/>
                        </a:rPr>
                        <a:t>ымшо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891138980"/>
                  </a:ext>
                </a:extLst>
              </a:tr>
            </a:tbl>
          </a:graphicData>
        </a:graphic>
      </p:graphicFrame>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28</a:t>
            </a:fld>
            <a:endParaRPr lang="en-GB"/>
          </a:p>
        </p:txBody>
      </p:sp>
      <p:sp>
        <p:nvSpPr>
          <p:cNvPr id="9" name="Title 1">
            <a:extLst>
              <a:ext uri="{FF2B5EF4-FFF2-40B4-BE49-F238E27FC236}">
                <a16:creationId xmlns:a16="http://schemas.microsoft.com/office/drawing/2014/main" id="{E541E449-FBC7-4E8F-AA67-BE6BE7D00CE5}"/>
              </a:ext>
            </a:extLst>
          </p:cNvPr>
          <p:cNvSpPr>
            <a:spLocks noGrp="1"/>
          </p:cNvSpPr>
          <p:nvPr>
            <p:ph type="title"/>
          </p:nvPr>
        </p:nvSpPr>
        <p:spPr>
          <a:xfrm>
            <a:off x="838200" y="365125"/>
            <a:ext cx="10515600" cy="1325563"/>
          </a:xfrm>
        </p:spPr>
        <p:txBody>
          <a:bodyPr>
            <a:normAutofit/>
          </a:bodyPr>
          <a:lstStyle/>
          <a:p>
            <a:r>
              <a:rPr lang="mi-NZ" sz="3600" u="sng" dirty="0">
                <a:latin typeface="+mn-lt"/>
              </a:rPr>
              <a:t>9. Ordinal numbers 1–50</a:t>
            </a:r>
            <a:endParaRPr lang="en-GB" sz="3600" u="sng" dirty="0">
              <a:latin typeface="+mn-lt"/>
            </a:endParaRPr>
          </a:p>
        </p:txBody>
      </p:sp>
      <p:sp>
        <p:nvSpPr>
          <p:cNvPr id="7" name="Content Placeholder 2">
            <a:extLst>
              <a:ext uri="{FF2B5EF4-FFF2-40B4-BE49-F238E27FC236}">
                <a16:creationId xmlns:a16="http://schemas.microsoft.com/office/drawing/2014/main" id="{501FC5C3-D8E5-4BEA-9594-2CF41367EDB4}"/>
              </a:ext>
            </a:extLst>
          </p:cNvPr>
          <p:cNvSpPr>
            <a:spLocks noGrp="1"/>
          </p:cNvSpPr>
          <p:nvPr>
            <p:ph idx="1"/>
          </p:nvPr>
        </p:nvSpPr>
        <p:spPr>
          <a:xfrm>
            <a:off x="6375401" y="1027906"/>
            <a:ext cx="1651000" cy="646095"/>
          </a:xfrm>
        </p:spPr>
        <p:txBody>
          <a:bodyPr/>
          <a:lstStyle/>
          <a:p>
            <a:pPr marL="0" indent="0">
              <a:buNone/>
            </a:pPr>
            <a:r>
              <a:rPr lang="de-AT" dirty="0"/>
              <a:t>-(</a:t>
            </a:r>
            <a:r>
              <a:rPr lang="mi-NZ" dirty="0"/>
              <a:t>ы)мшЕ:</a:t>
            </a:r>
            <a:endParaRPr lang="en-GB" dirty="0"/>
          </a:p>
        </p:txBody>
      </p:sp>
      <p:sp>
        <p:nvSpPr>
          <p:cNvPr id="8" name="TextBox 7">
            <a:extLst>
              <a:ext uri="{FF2B5EF4-FFF2-40B4-BE49-F238E27FC236}">
                <a16:creationId xmlns:a16="http://schemas.microsoft.com/office/drawing/2014/main" id="{769FAF07-3B75-41D3-92A5-63A6A51B4B20}"/>
              </a:ext>
            </a:extLst>
          </p:cNvPr>
          <p:cNvSpPr txBox="1"/>
          <p:nvPr/>
        </p:nvSpPr>
        <p:spPr>
          <a:xfrm>
            <a:off x="8327293" y="2611723"/>
            <a:ext cx="160410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ctr">
              <a:buNone/>
            </a:pPr>
            <a:r>
              <a:rPr lang="de-AT" sz="1800" dirty="0">
                <a:latin typeface="Calibri" panose="020F0502020204030204" pitchFamily="34" charset="0"/>
                <a:ea typeface="PMingLiU" panose="02020500000000000000" pitchFamily="18" charset="-120"/>
                <a:cs typeface="Calibri" panose="020F0502020204030204" pitchFamily="34" charset="0"/>
              </a:rPr>
              <a:t>-мым- &gt; </a:t>
            </a:r>
            <a:r>
              <a:rPr lang="mi-NZ" sz="1800" dirty="0">
                <a:latin typeface="Calibri" panose="020F0502020204030204" pitchFamily="34" charset="0"/>
                <a:ea typeface="PMingLiU" panose="02020500000000000000" pitchFamily="18" charset="-120"/>
                <a:cs typeface="Calibri" panose="020F0502020204030204" pitchFamily="34" charset="0"/>
              </a:rPr>
              <a:t>-м</a:t>
            </a:r>
          </a:p>
        </p:txBody>
      </p:sp>
      <p:sp>
        <p:nvSpPr>
          <p:cNvPr id="11" name="Rectangle 10">
            <a:extLst>
              <a:ext uri="{FF2B5EF4-FFF2-40B4-BE49-F238E27FC236}">
                <a16:creationId xmlns:a16="http://schemas.microsoft.com/office/drawing/2014/main" id="{1F0F101F-615E-42EF-9375-2E9C3C951D76}"/>
              </a:ext>
            </a:extLst>
          </p:cNvPr>
          <p:cNvSpPr/>
          <p:nvPr/>
        </p:nvSpPr>
        <p:spPr>
          <a:xfrm>
            <a:off x="5697539" y="2263758"/>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31E16C8-E1DB-4BCE-8308-5C8BA807936D}"/>
              </a:ext>
            </a:extLst>
          </p:cNvPr>
          <p:cNvSpPr/>
          <p:nvPr/>
        </p:nvSpPr>
        <p:spPr>
          <a:xfrm>
            <a:off x="5697539" y="2611723"/>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150004F-727D-44BD-AD5D-FA3583DC738D}"/>
              </a:ext>
            </a:extLst>
          </p:cNvPr>
          <p:cNvSpPr/>
          <p:nvPr/>
        </p:nvSpPr>
        <p:spPr>
          <a:xfrm>
            <a:off x="5697539" y="2999614"/>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3602044-3008-4D24-83E7-97E035A8172C}"/>
              </a:ext>
            </a:extLst>
          </p:cNvPr>
          <p:cNvSpPr/>
          <p:nvPr/>
        </p:nvSpPr>
        <p:spPr>
          <a:xfrm>
            <a:off x="5697539" y="3372205"/>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4FFED5F-9FF8-47B0-B6A6-B560F271DB35}"/>
              </a:ext>
            </a:extLst>
          </p:cNvPr>
          <p:cNvSpPr/>
          <p:nvPr/>
        </p:nvSpPr>
        <p:spPr>
          <a:xfrm>
            <a:off x="5697539" y="3720190"/>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EA07E26-CBA4-4C2E-89CB-0A7D5B5F023E}"/>
              </a:ext>
            </a:extLst>
          </p:cNvPr>
          <p:cNvSpPr/>
          <p:nvPr/>
        </p:nvSpPr>
        <p:spPr>
          <a:xfrm>
            <a:off x="5697539" y="4093575"/>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189D9C6-2EDC-407A-B335-C536188209FC}"/>
              </a:ext>
            </a:extLst>
          </p:cNvPr>
          <p:cNvSpPr/>
          <p:nvPr/>
        </p:nvSpPr>
        <p:spPr>
          <a:xfrm>
            <a:off x="5710240" y="4466960"/>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04126E4-0E6E-4C27-9142-47AEC768E1A3}"/>
              </a:ext>
            </a:extLst>
          </p:cNvPr>
          <p:cNvSpPr/>
          <p:nvPr/>
        </p:nvSpPr>
        <p:spPr>
          <a:xfrm>
            <a:off x="5710240" y="4824351"/>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EE00296-5242-47B8-BD57-6300EFD89E81}"/>
              </a:ext>
            </a:extLst>
          </p:cNvPr>
          <p:cNvSpPr/>
          <p:nvPr/>
        </p:nvSpPr>
        <p:spPr>
          <a:xfrm>
            <a:off x="5710240" y="5202816"/>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539C72C-F613-4D61-AF7D-A751BADBDF8B}"/>
              </a:ext>
            </a:extLst>
          </p:cNvPr>
          <p:cNvSpPr/>
          <p:nvPr/>
        </p:nvSpPr>
        <p:spPr>
          <a:xfrm>
            <a:off x="5710240" y="5551763"/>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307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29</a:t>
            </a:fld>
            <a:endParaRPr lang="en-GB"/>
          </a:p>
        </p:txBody>
      </p:sp>
      <p:graphicFrame>
        <p:nvGraphicFramePr>
          <p:cNvPr id="10" name="Table 9">
            <a:extLst>
              <a:ext uri="{FF2B5EF4-FFF2-40B4-BE49-F238E27FC236}">
                <a16:creationId xmlns:a16="http://schemas.microsoft.com/office/drawing/2014/main" id="{181C7F1C-7783-405D-B5DA-E712856F8674}"/>
              </a:ext>
            </a:extLst>
          </p:cNvPr>
          <p:cNvGraphicFramePr>
            <a:graphicFrameLocks noGrp="1"/>
          </p:cNvGraphicFramePr>
          <p:nvPr>
            <p:extLst>
              <p:ext uri="{D42A27DB-BD31-4B8C-83A1-F6EECF244321}">
                <p14:modId xmlns:p14="http://schemas.microsoft.com/office/powerpoint/2010/main" val="2181729761"/>
              </p:ext>
            </p:extLst>
          </p:nvPr>
        </p:nvGraphicFramePr>
        <p:xfrm>
          <a:off x="2715260" y="1842294"/>
          <a:ext cx="5311141" cy="4023360"/>
        </p:xfrm>
        <a:graphic>
          <a:graphicData uri="http://schemas.openxmlformats.org/drawingml/2006/table">
            <a:tbl>
              <a:tblPr firstRow="1" firstCol="1" bandRow="1" bandCol="1">
                <a:tableStyleId>{7E9639D4-E3E2-4D34-9284-5A2195B3D0D7}</a:tableStyleId>
              </a:tblPr>
              <a:tblGrid>
                <a:gridCol w="727480">
                  <a:extLst>
                    <a:ext uri="{9D8B030D-6E8A-4147-A177-3AD203B41FA5}">
                      <a16:colId xmlns:a16="http://schemas.microsoft.com/office/drawing/2014/main" val="605669612"/>
                    </a:ext>
                  </a:extLst>
                </a:gridCol>
                <a:gridCol w="2234171">
                  <a:extLst>
                    <a:ext uri="{9D8B030D-6E8A-4147-A177-3AD203B41FA5}">
                      <a16:colId xmlns:a16="http://schemas.microsoft.com/office/drawing/2014/main" val="3016440683"/>
                    </a:ext>
                  </a:extLst>
                </a:gridCol>
                <a:gridCol w="2349490">
                  <a:extLst>
                    <a:ext uri="{9D8B030D-6E8A-4147-A177-3AD203B41FA5}">
                      <a16:colId xmlns:a16="http://schemas.microsoft.com/office/drawing/2014/main" val="3840720394"/>
                    </a:ext>
                  </a:extLst>
                </a:gridCol>
              </a:tblGrid>
              <a:tr h="355521">
                <a:tc>
                  <a:txBody>
                    <a:bodyPr/>
                    <a:lstStyle/>
                    <a:p>
                      <a:pPr algn="just"/>
                      <a:r>
                        <a:rPr lang="en-US" sz="2400">
                          <a:effectLst/>
                        </a:rPr>
                        <a:t> </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Short cardinal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Ordinal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90721152"/>
                  </a:ext>
                </a:extLst>
              </a:tr>
              <a:tr h="355521">
                <a:tc>
                  <a:txBody>
                    <a:bodyPr/>
                    <a:lstStyle/>
                    <a:p>
                      <a:pPr algn="ctr"/>
                      <a:r>
                        <a:rPr lang="en-US" sz="2400" dirty="0">
                          <a:effectLst/>
                        </a:rPr>
                        <a:t>1</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ик</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400" dirty="0" err="1">
                          <a:effectLst/>
                          <a:latin typeface="Calibri" panose="020F0502020204030204" pitchFamily="34" charset="0"/>
                          <a:ea typeface="PMingLiU" panose="02020500000000000000" pitchFamily="18" charset="-120"/>
                          <a:cs typeface="Calibri" panose="020F0502020204030204" pitchFamily="34" charset="0"/>
                        </a:rPr>
                        <a:t>кымше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354293158"/>
                  </a:ext>
                </a:extLst>
              </a:tr>
              <a:tr h="355521">
                <a:tc>
                  <a:txBody>
                    <a:bodyPr/>
                    <a:lstStyle/>
                    <a:p>
                      <a:pPr algn="ctr"/>
                      <a:r>
                        <a:rPr lang="en-US" sz="2400">
                          <a:effectLst/>
                        </a:rPr>
                        <a:t>2</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кок</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400" dirty="0" err="1">
                          <a:effectLst/>
                          <a:latin typeface="Calibri" panose="020F0502020204030204" pitchFamily="34" charset="0"/>
                          <a:ea typeface="PMingLiU" panose="02020500000000000000" pitchFamily="18" charset="-120"/>
                          <a:cs typeface="Calibri" panose="020F0502020204030204" pitchFamily="34" charset="0"/>
                        </a:rPr>
                        <a:t>кымшо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33349601"/>
                  </a:ext>
                </a:extLst>
              </a:tr>
              <a:tr h="355521">
                <a:tc>
                  <a:txBody>
                    <a:bodyPr/>
                    <a:lstStyle/>
                    <a:p>
                      <a:pPr algn="ctr"/>
                      <a:r>
                        <a:rPr lang="en-US" sz="2400">
                          <a:effectLst/>
                        </a:rPr>
                        <a:t>3</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кум</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мшо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792312697"/>
                  </a:ext>
                </a:extLst>
              </a:tr>
              <a:tr h="355521">
                <a:tc>
                  <a:txBody>
                    <a:bodyPr/>
                    <a:lstStyle/>
                    <a:p>
                      <a:pPr algn="ctr"/>
                      <a:r>
                        <a:rPr lang="en-US" sz="2400">
                          <a:effectLst/>
                        </a:rPr>
                        <a:t>4</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ныл</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400" dirty="0" err="1">
                          <a:effectLst/>
                          <a:latin typeface="Calibri" panose="020F0502020204030204" pitchFamily="34" charset="0"/>
                          <a:ea typeface="PMingLiU" panose="02020500000000000000" pitchFamily="18" charset="-120"/>
                          <a:cs typeface="Calibri" panose="020F0502020204030204" pitchFamily="34" charset="0"/>
                        </a:rPr>
                        <a:t>лымше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4070343076"/>
                  </a:ext>
                </a:extLst>
              </a:tr>
              <a:tr h="355521">
                <a:tc>
                  <a:txBody>
                    <a:bodyPr/>
                    <a:lstStyle/>
                    <a:p>
                      <a:pPr algn="ctr"/>
                      <a:r>
                        <a:rPr lang="en-US" sz="2400">
                          <a:effectLst/>
                        </a:rPr>
                        <a:t>5</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вич</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в</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400" dirty="0" err="1">
                          <a:effectLst/>
                          <a:latin typeface="Calibri" panose="020F0502020204030204" pitchFamily="34" charset="0"/>
                          <a:ea typeface="PMingLiU" panose="02020500000000000000" pitchFamily="18" charset="-120"/>
                          <a:cs typeface="Calibri" panose="020F0502020204030204" pitchFamily="34" charset="0"/>
                        </a:rPr>
                        <a:t>зымше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576777310"/>
                  </a:ext>
                </a:extLst>
              </a:tr>
              <a:tr h="355521">
                <a:tc>
                  <a:txBody>
                    <a:bodyPr/>
                    <a:lstStyle/>
                    <a:p>
                      <a:pPr algn="ctr"/>
                      <a:r>
                        <a:rPr lang="en-US" sz="2400">
                          <a:effectLst/>
                        </a:rPr>
                        <a:t>6</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куд</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дымшо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24038486"/>
                  </a:ext>
                </a:extLst>
              </a:tr>
              <a:tr h="355521">
                <a:tc>
                  <a:txBody>
                    <a:bodyPr/>
                    <a:lstStyle/>
                    <a:p>
                      <a:pPr algn="ctr"/>
                      <a:r>
                        <a:rPr lang="en-US" sz="2400">
                          <a:effectLst/>
                        </a:rPr>
                        <a:t>7</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rPr>
                        <a:t>шым</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400" dirty="0" err="1">
                          <a:effectLst/>
                          <a:latin typeface="Calibri" panose="020F0502020204030204" pitchFamily="34" charset="0"/>
                          <a:ea typeface="PMingLiU" panose="02020500000000000000" pitchFamily="18" charset="-120"/>
                          <a:cs typeface="Calibri" panose="020F0502020204030204" pitchFamily="34" charset="0"/>
                        </a:rPr>
                        <a:t>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900867966"/>
                  </a:ext>
                </a:extLst>
              </a:tr>
              <a:tr h="355521">
                <a:tc>
                  <a:txBody>
                    <a:bodyPr/>
                    <a:lstStyle/>
                    <a:p>
                      <a:pPr algn="ctr"/>
                      <a:r>
                        <a:rPr lang="en-US" sz="2400">
                          <a:effectLst/>
                        </a:rPr>
                        <a:t>8</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канд</a:t>
                      </a:r>
                      <a:r>
                        <a:rPr lang="en-US" sz="2400" b="1" dirty="0" err="1">
                          <a:effectLst/>
                        </a:rPr>
                        <a:t>а</a:t>
                      </a:r>
                      <a:r>
                        <a:rPr lang="en-US" sz="2400" dirty="0" err="1">
                          <a:effectLst/>
                        </a:rPr>
                        <a:t>ш</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канд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шымше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988310724"/>
                  </a:ext>
                </a:extLst>
              </a:tr>
              <a:tr h="355521">
                <a:tc>
                  <a:txBody>
                    <a:bodyPr/>
                    <a:lstStyle/>
                    <a:p>
                      <a:pPr algn="ctr"/>
                      <a:r>
                        <a:rPr lang="en-US" sz="2400" dirty="0">
                          <a:effectLst/>
                        </a:rPr>
                        <a:t>9</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rPr>
                        <a:t>инд</a:t>
                      </a:r>
                      <a:r>
                        <a:rPr lang="en-US" sz="2400" b="1" dirty="0" err="1">
                          <a:effectLst/>
                        </a:rPr>
                        <a:t>е</a:t>
                      </a:r>
                      <a:r>
                        <a:rPr lang="en-US" sz="2400" dirty="0" err="1">
                          <a:effectLst/>
                        </a:rPr>
                        <a:t>ш</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инд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шымше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69076207"/>
                  </a:ext>
                </a:extLst>
              </a:tr>
              <a:tr h="3555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1</a:t>
                      </a:r>
                      <a:r>
                        <a:rPr lang="en-GB" sz="2400" dirty="0">
                          <a:effectLst/>
                          <a:latin typeface="Calibri" panose="020F0502020204030204" pitchFamily="34" charset="0"/>
                          <a:ea typeface="PMingLiU" panose="02020500000000000000" pitchFamily="18" charset="-120"/>
                        </a:rPr>
                        <a:t>0</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de-AT" sz="2400" dirty="0">
                          <a:effectLst/>
                          <a:latin typeface="Calibri" panose="020F0502020204030204" pitchFamily="34" charset="0"/>
                          <a:ea typeface="PMingLiU" panose="02020500000000000000" pitchFamily="18" charset="-120"/>
                          <a:cs typeface="Lucida Grande"/>
                        </a:rPr>
                        <a:t>лу</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mi-NZ" sz="2400" dirty="0">
                          <a:effectLst/>
                          <a:latin typeface="Calibri" panose="020F0502020204030204" pitchFamily="34" charset="0"/>
                          <a:ea typeface="PMingLiU" panose="02020500000000000000" pitchFamily="18" charset="-120"/>
                          <a:cs typeface="Lucida Grande"/>
                        </a:rPr>
                        <a:t>л</a:t>
                      </a:r>
                      <a:r>
                        <a:rPr lang="mi-NZ" sz="2400" b="1" dirty="0">
                          <a:effectLst/>
                          <a:latin typeface="Calibri" panose="020F0502020204030204" pitchFamily="34" charset="0"/>
                          <a:ea typeface="PMingLiU" panose="02020500000000000000" pitchFamily="18" charset="-120"/>
                          <a:cs typeface="Lucida Grande"/>
                        </a:rPr>
                        <a:t>у</a:t>
                      </a:r>
                      <a:r>
                        <a:rPr lang="mi-NZ" sz="2400" dirty="0">
                          <a:effectLst/>
                          <a:latin typeface="Calibri" panose="020F0502020204030204" pitchFamily="34" charset="0"/>
                          <a:ea typeface="PMingLiU" panose="02020500000000000000" pitchFamily="18" charset="-120"/>
                          <a:cs typeface="Lucida Grande"/>
                        </a:rPr>
                        <a:t>ымшо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nchor="ctr"/>
                </a:tc>
                <a:extLst>
                  <a:ext uri="{0D108BD9-81ED-4DB2-BD59-A6C34878D82A}">
                    <a16:rowId xmlns:a16="http://schemas.microsoft.com/office/drawing/2014/main" val="1355313175"/>
                  </a:ext>
                </a:extLst>
              </a:tr>
            </a:tbl>
          </a:graphicData>
        </a:graphic>
      </p:graphicFrame>
      <p:sp>
        <p:nvSpPr>
          <p:cNvPr id="9" name="Title 1">
            <a:extLst>
              <a:ext uri="{FF2B5EF4-FFF2-40B4-BE49-F238E27FC236}">
                <a16:creationId xmlns:a16="http://schemas.microsoft.com/office/drawing/2014/main" id="{E541E449-FBC7-4E8F-AA67-BE6BE7D00CE5}"/>
              </a:ext>
            </a:extLst>
          </p:cNvPr>
          <p:cNvSpPr>
            <a:spLocks noGrp="1"/>
          </p:cNvSpPr>
          <p:nvPr>
            <p:ph type="title"/>
          </p:nvPr>
        </p:nvSpPr>
        <p:spPr>
          <a:xfrm>
            <a:off x="838200" y="365125"/>
            <a:ext cx="10515600" cy="1325563"/>
          </a:xfrm>
        </p:spPr>
        <p:txBody>
          <a:bodyPr>
            <a:normAutofit/>
          </a:bodyPr>
          <a:lstStyle/>
          <a:p>
            <a:r>
              <a:rPr lang="mi-NZ" sz="3600" u="sng" dirty="0">
                <a:latin typeface="+mn-lt"/>
              </a:rPr>
              <a:t>9. Ordinal numbers 1–50</a:t>
            </a:r>
            <a:endParaRPr lang="en-GB" sz="3600" u="sng" dirty="0">
              <a:latin typeface="+mn-lt"/>
            </a:endParaRPr>
          </a:p>
        </p:txBody>
      </p:sp>
      <p:sp>
        <p:nvSpPr>
          <p:cNvPr id="7" name="Content Placeholder 2">
            <a:extLst>
              <a:ext uri="{FF2B5EF4-FFF2-40B4-BE49-F238E27FC236}">
                <a16:creationId xmlns:a16="http://schemas.microsoft.com/office/drawing/2014/main" id="{501FC5C3-D8E5-4BEA-9594-2CF41367EDB4}"/>
              </a:ext>
            </a:extLst>
          </p:cNvPr>
          <p:cNvSpPr>
            <a:spLocks noGrp="1"/>
          </p:cNvSpPr>
          <p:nvPr>
            <p:ph idx="1"/>
          </p:nvPr>
        </p:nvSpPr>
        <p:spPr>
          <a:xfrm>
            <a:off x="6375401" y="1027906"/>
            <a:ext cx="1651000" cy="646095"/>
          </a:xfrm>
        </p:spPr>
        <p:txBody>
          <a:bodyPr/>
          <a:lstStyle/>
          <a:p>
            <a:pPr marL="0" indent="0">
              <a:buNone/>
            </a:pPr>
            <a:r>
              <a:rPr lang="de-AT" dirty="0"/>
              <a:t>-(</a:t>
            </a:r>
            <a:r>
              <a:rPr lang="mi-NZ" dirty="0"/>
              <a:t>ы)мшЕ:</a:t>
            </a:r>
            <a:endParaRPr lang="en-GB" dirty="0"/>
          </a:p>
        </p:txBody>
      </p:sp>
      <p:sp>
        <p:nvSpPr>
          <p:cNvPr id="8" name="TextBox 7">
            <a:extLst>
              <a:ext uri="{FF2B5EF4-FFF2-40B4-BE49-F238E27FC236}">
                <a16:creationId xmlns:a16="http://schemas.microsoft.com/office/drawing/2014/main" id="{769FAF07-3B75-41D3-92A5-63A6A51B4B20}"/>
              </a:ext>
            </a:extLst>
          </p:cNvPr>
          <p:cNvSpPr txBox="1"/>
          <p:nvPr/>
        </p:nvSpPr>
        <p:spPr>
          <a:xfrm>
            <a:off x="8327293" y="2611723"/>
            <a:ext cx="160410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ctr">
              <a:buNone/>
            </a:pPr>
            <a:r>
              <a:rPr lang="de-AT" sz="1800" dirty="0">
                <a:latin typeface="Calibri" panose="020F0502020204030204" pitchFamily="34" charset="0"/>
                <a:ea typeface="PMingLiU" panose="02020500000000000000" pitchFamily="18" charset="-120"/>
                <a:cs typeface="Calibri" panose="020F0502020204030204" pitchFamily="34" charset="0"/>
              </a:rPr>
              <a:t>-мым- &gt; </a:t>
            </a:r>
            <a:r>
              <a:rPr lang="mi-NZ" sz="1800" dirty="0">
                <a:latin typeface="Calibri" panose="020F0502020204030204" pitchFamily="34" charset="0"/>
                <a:ea typeface="PMingLiU" panose="02020500000000000000" pitchFamily="18" charset="-120"/>
                <a:cs typeface="Calibri" panose="020F0502020204030204" pitchFamily="34" charset="0"/>
              </a:rPr>
              <a:t>-м</a:t>
            </a:r>
          </a:p>
        </p:txBody>
      </p:sp>
    </p:spTree>
    <p:extLst>
      <p:ext uri="{BB962C8B-B14F-4D97-AF65-F5344CB8AC3E}">
        <p14:creationId xmlns:p14="http://schemas.microsoft.com/office/powerpoint/2010/main" val="77215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181C7F1C-7783-405D-B5DA-E712856F8674}"/>
              </a:ext>
            </a:extLst>
          </p:cNvPr>
          <p:cNvGraphicFramePr>
            <a:graphicFrameLocks noGrp="1"/>
          </p:cNvGraphicFramePr>
          <p:nvPr>
            <p:extLst>
              <p:ext uri="{D42A27DB-BD31-4B8C-83A1-F6EECF244321}">
                <p14:modId xmlns:p14="http://schemas.microsoft.com/office/powerpoint/2010/main" val="3128116896"/>
              </p:ext>
            </p:extLst>
          </p:nvPr>
        </p:nvGraphicFramePr>
        <p:xfrm>
          <a:off x="2715260" y="1842294"/>
          <a:ext cx="5311141" cy="3657600"/>
        </p:xfrm>
        <a:graphic>
          <a:graphicData uri="http://schemas.openxmlformats.org/drawingml/2006/table">
            <a:tbl>
              <a:tblPr firstRow="1" firstCol="1" bandRow="1" bandCol="1">
                <a:tableStyleId>{7E9639D4-E3E2-4D34-9284-5A2195B3D0D7}</a:tableStyleId>
              </a:tblPr>
              <a:tblGrid>
                <a:gridCol w="727480">
                  <a:extLst>
                    <a:ext uri="{9D8B030D-6E8A-4147-A177-3AD203B41FA5}">
                      <a16:colId xmlns:a16="http://schemas.microsoft.com/office/drawing/2014/main" val="605669612"/>
                    </a:ext>
                  </a:extLst>
                </a:gridCol>
                <a:gridCol w="2234171">
                  <a:extLst>
                    <a:ext uri="{9D8B030D-6E8A-4147-A177-3AD203B41FA5}">
                      <a16:colId xmlns:a16="http://schemas.microsoft.com/office/drawing/2014/main" val="3016440683"/>
                    </a:ext>
                  </a:extLst>
                </a:gridCol>
                <a:gridCol w="2349490">
                  <a:extLst>
                    <a:ext uri="{9D8B030D-6E8A-4147-A177-3AD203B41FA5}">
                      <a16:colId xmlns:a16="http://schemas.microsoft.com/office/drawing/2014/main" val="3840720394"/>
                    </a:ext>
                  </a:extLst>
                </a:gridCol>
              </a:tblGrid>
              <a:tr h="355521">
                <a:tc>
                  <a:txBody>
                    <a:bodyPr/>
                    <a:lstStyle/>
                    <a:p>
                      <a:pPr algn="just"/>
                      <a:r>
                        <a:rPr lang="en-US" sz="2400" dirty="0">
                          <a:effectLst/>
                        </a:rPr>
                        <a:t> </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Short cardinal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Ordinal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90721152"/>
                  </a:ext>
                </a:extLst>
              </a:tr>
              <a:tr h="355521">
                <a:tc>
                  <a:txBody>
                    <a:bodyPr/>
                    <a:lstStyle/>
                    <a:p>
                      <a:pPr algn="ctr"/>
                      <a:r>
                        <a:rPr lang="en-US" sz="2400" dirty="0">
                          <a:effectLst/>
                        </a:rPr>
                        <a:t>11</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кымше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4293158"/>
                  </a:ext>
                </a:extLst>
              </a:tr>
              <a:tr h="355521">
                <a:tc>
                  <a:txBody>
                    <a:bodyPr/>
                    <a:lstStyle/>
                    <a:p>
                      <a:pPr algn="ctr"/>
                      <a:r>
                        <a:rPr lang="en-US" sz="2400" dirty="0">
                          <a:effectLst/>
                        </a:rPr>
                        <a:t>12</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кымшо</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33349601"/>
                  </a:ext>
                </a:extLst>
              </a:tr>
              <a:tr h="355521">
                <a:tc>
                  <a:txBody>
                    <a:bodyPr/>
                    <a:lstStyle/>
                    <a:p>
                      <a:pPr algn="ctr"/>
                      <a:r>
                        <a:rPr lang="en-US" sz="2400" dirty="0">
                          <a:effectLst/>
                        </a:rPr>
                        <a:t>13</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мшо</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792312697"/>
                  </a:ext>
                </a:extLst>
              </a:tr>
              <a:tr h="355521">
                <a:tc>
                  <a:txBody>
                    <a:bodyPr/>
                    <a:lstStyle/>
                    <a:p>
                      <a:pPr algn="ctr"/>
                      <a:r>
                        <a:rPr lang="en-US" sz="2400" dirty="0">
                          <a:effectLst/>
                        </a:rPr>
                        <a:t>14</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400" dirty="0" err="1">
                          <a:effectLst/>
                          <a:latin typeface="Calibri" panose="020F0502020204030204" pitchFamily="34" charset="0"/>
                          <a:ea typeface="PMingLiU" panose="02020500000000000000" pitchFamily="18" charset="-120"/>
                          <a:cs typeface="Calibri" panose="020F0502020204030204" pitchFamily="34" charset="0"/>
                        </a:rPr>
                        <a:t>л</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латн</a:t>
                      </a:r>
                      <a:r>
                        <a:rPr lang="en-US" sz="2400" b="1">
                          <a:effectLst/>
                          <a:latin typeface="Calibri" panose="020F0502020204030204" pitchFamily="34" charset="0"/>
                          <a:ea typeface="PMingLiU" panose="02020500000000000000" pitchFamily="18" charset="-120"/>
                          <a:cs typeface="Calibri" panose="020F0502020204030204" pitchFamily="34" charset="0"/>
                        </a:rPr>
                        <a:t>ы</a:t>
                      </a:r>
                      <a:r>
                        <a:rPr lang="en-US" sz="2400">
                          <a:effectLst/>
                          <a:latin typeface="Calibri" panose="020F0502020204030204" pitchFamily="34" charset="0"/>
                          <a:ea typeface="PMingLiU" panose="02020500000000000000" pitchFamily="18" charset="-120"/>
                          <a:cs typeface="Calibri" panose="020F0502020204030204" pitchFamily="34" charset="0"/>
                        </a:rPr>
                        <a:t>лымше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70343076"/>
                  </a:ext>
                </a:extLst>
              </a:tr>
              <a:tr h="355521">
                <a:tc>
                  <a:txBody>
                    <a:bodyPr/>
                    <a:lstStyle/>
                    <a:p>
                      <a:pPr algn="ctr"/>
                      <a:r>
                        <a:rPr lang="en-US" sz="2400" dirty="0">
                          <a:effectLst/>
                        </a:rPr>
                        <a:t>15</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латв</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400" dirty="0" err="1">
                          <a:effectLst/>
                          <a:latin typeface="Calibri" panose="020F0502020204030204" pitchFamily="34" charset="0"/>
                          <a:ea typeface="PMingLiU" panose="02020500000000000000" pitchFamily="18" charset="-120"/>
                          <a:cs typeface="Calibri" panose="020F0502020204030204" pitchFamily="34" charset="0"/>
                        </a:rPr>
                        <a:t>ч</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латв</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зымше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76777310"/>
                  </a:ext>
                </a:extLst>
              </a:tr>
              <a:tr h="355521">
                <a:tc>
                  <a:txBody>
                    <a:bodyPr/>
                    <a:lstStyle/>
                    <a:p>
                      <a:pPr algn="ctr"/>
                      <a:r>
                        <a:rPr lang="en-US" sz="2400" dirty="0">
                          <a:effectLst/>
                        </a:rPr>
                        <a:t>16</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д</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дымшо</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4038486"/>
                  </a:ext>
                </a:extLst>
              </a:tr>
              <a:tr h="355521">
                <a:tc>
                  <a:txBody>
                    <a:bodyPr/>
                    <a:lstStyle/>
                    <a:p>
                      <a:pPr algn="ctr"/>
                      <a:r>
                        <a:rPr lang="en-US" sz="2400" dirty="0">
                          <a:effectLst/>
                        </a:rPr>
                        <a:t>17</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латш</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латш</a:t>
                      </a:r>
                      <a:r>
                        <a:rPr lang="en-US" sz="2400" b="1">
                          <a:effectLst/>
                          <a:latin typeface="Calibri" panose="020F0502020204030204" pitchFamily="34" charset="0"/>
                          <a:ea typeface="PMingLiU" panose="02020500000000000000" pitchFamily="18" charset="-120"/>
                          <a:cs typeface="Calibri" panose="020F0502020204030204" pitchFamily="34" charset="0"/>
                        </a:rPr>
                        <a:t>ы</a:t>
                      </a:r>
                      <a:r>
                        <a:rPr lang="en-US" sz="2400">
                          <a:effectLst/>
                          <a:latin typeface="Calibri" panose="020F0502020204030204" pitchFamily="34" charset="0"/>
                          <a:ea typeface="PMingLiU" panose="02020500000000000000" pitchFamily="18" charset="-120"/>
                          <a:cs typeface="Calibri" panose="020F0502020204030204" pitchFamily="34" charset="0"/>
                        </a:rPr>
                        <a:t>мше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900867966"/>
                  </a:ext>
                </a:extLst>
              </a:tr>
              <a:tr h="355521">
                <a:tc>
                  <a:txBody>
                    <a:bodyPr/>
                    <a:lstStyle/>
                    <a:p>
                      <a:pPr algn="ctr"/>
                      <a:r>
                        <a:rPr lang="en-US" sz="2400" dirty="0">
                          <a:effectLst/>
                        </a:rPr>
                        <a:t>18</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латканд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латканд</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шымше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988310724"/>
                  </a:ext>
                </a:extLst>
              </a:tr>
              <a:tr h="355521">
                <a:tc>
                  <a:txBody>
                    <a:bodyPr/>
                    <a:lstStyle/>
                    <a:p>
                      <a:pPr algn="ctr"/>
                      <a:r>
                        <a:rPr lang="en-US" sz="2400" dirty="0">
                          <a:effectLst/>
                        </a:rPr>
                        <a:t>19</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латинд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латинд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шымше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69076207"/>
                  </a:ext>
                </a:extLst>
              </a:tr>
            </a:tbl>
          </a:graphicData>
        </a:graphic>
      </p:graphicFrame>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30</a:t>
            </a:fld>
            <a:endParaRPr lang="en-GB"/>
          </a:p>
        </p:txBody>
      </p:sp>
      <p:sp>
        <p:nvSpPr>
          <p:cNvPr id="9" name="Title 1">
            <a:extLst>
              <a:ext uri="{FF2B5EF4-FFF2-40B4-BE49-F238E27FC236}">
                <a16:creationId xmlns:a16="http://schemas.microsoft.com/office/drawing/2014/main" id="{E541E449-FBC7-4E8F-AA67-BE6BE7D00CE5}"/>
              </a:ext>
            </a:extLst>
          </p:cNvPr>
          <p:cNvSpPr>
            <a:spLocks noGrp="1"/>
          </p:cNvSpPr>
          <p:nvPr>
            <p:ph type="title"/>
          </p:nvPr>
        </p:nvSpPr>
        <p:spPr>
          <a:xfrm>
            <a:off x="838200" y="365125"/>
            <a:ext cx="10515600" cy="1325563"/>
          </a:xfrm>
        </p:spPr>
        <p:txBody>
          <a:bodyPr>
            <a:normAutofit/>
          </a:bodyPr>
          <a:lstStyle/>
          <a:p>
            <a:r>
              <a:rPr lang="mi-NZ" sz="3600" u="sng" dirty="0">
                <a:latin typeface="+mn-lt"/>
              </a:rPr>
              <a:t>9. Ordinal numbers 1–50</a:t>
            </a:r>
            <a:endParaRPr lang="en-GB" sz="3600" u="sng" dirty="0">
              <a:latin typeface="+mn-lt"/>
            </a:endParaRPr>
          </a:p>
        </p:txBody>
      </p:sp>
      <p:sp>
        <p:nvSpPr>
          <p:cNvPr id="7" name="Content Placeholder 2">
            <a:extLst>
              <a:ext uri="{FF2B5EF4-FFF2-40B4-BE49-F238E27FC236}">
                <a16:creationId xmlns:a16="http://schemas.microsoft.com/office/drawing/2014/main" id="{501FC5C3-D8E5-4BEA-9594-2CF41367EDB4}"/>
              </a:ext>
            </a:extLst>
          </p:cNvPr>
          <p:cNvSpPr>
            <a:spLocks noGrp="1"/>
          </p:cNvSpPr>
          <p:nvPr>
            <p:ph idx="1"/>
          </p:nvPr>
        </p:nvSpPr>
        <p:spPr>
          <a:xfrm>
            <a:off x="6375401" y="1027906"/>
            <a:ext cx="1651000" cy="646095"/>
          </a:xfrm>
        </p:spPr>
        <p:txBody>
          <a:bodyPr/>
          <a:lstStyle/>
          <a:p>
            <a:pPr marL="0" indent="0">
              <a:buNone/>
            </a:pPr>
            <a:r>
              <a:rPr lang="de-AT" dirty="0"/>
              <a:t>-(</a:t>
            </a:r>
            <a:r>
              <a:rPr lang="mi-NZ" dirty="0"/>
              <a:t>ы)мшЕ:</a:t>
            </a:r>
            <a:endParaRPr lang="en-GB" dirty="0"/>
          </a:p>
        </p:txBody>
      </p:sp>
      <p:sp>
        <p:nvSpPr>
          <p:cNvPr id="11" name="Rectangle 10">
            <a:extLst>
              <a:ext uri="{FF2B5EF4-FFF2-40B4-BE49-F238E27FC236}">
                <a16:creationId xmlns:a16="http://schemas.microsoft.com/office/drawing/2014/main" id="{1F0F101F-615E-42EF-9375-2E9C3C951D76}"/>
              </a:ext>
            </a:extLst>
          </p:cNvPr>
          <p:cNvSpPr/>
          <p:nvPr/>
        </p:nvSpPr>
        <p:spPr>
          <a:xfrm>
            <a:off x="5697539" y="2263758"/>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31E16C8-E1DB-4BCE-8308-5C8BA807936D}"/>
              </a:ext>
            </a:extLst>
          </p:cNvPr>
          <p:cNvSpPr/>
          <p:nvPr/>
        </p:nvSpPr>
        <p:spPr>
          <a:xfrm>
            <a:off x="5697539" y="2611723"/>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150004F-727D-44BD-AD5D-FA3583DC738D}"/>
              </a:ext>
            </a:extLst>
          </p:cNvPr>
          <p:cNvSpPr/>
          <p:nvPr/>
        </p:nvSpPr>
        <p:spPr>
          <a:xfrm>
            <a:off x="5697539" y="2999614"/>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3602044-3008-4D24-83E7-97E035A8172C}"/>
              </a:ext>
            </a:extLst>
          </p:cNvPr>
          <p:cNvSpPr/>
          <p:nvPr/>
        </p:nvSpPr>
        <p:spPr>
          <a:xfrm>
            <a:off x="5697539" y="3372205"/>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4FFED5F-9FF8-47B0-B6A6-B560F271DB35}"/>
              </a:ext>
            </a:extLst>
          </p:cNvPr>
          <p:cNvSpPr/>
          <p:nvPr/>
        </p:nvSpPr>
        <p:spPr>
          <a:xfrm>
            <a:off x="5697539" y="3720190"/>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EA07E26-CBA4-4C2E-89CB-0A7D5B5F023E}"/>
              </a:ext>
            </a:extLst>
          </p:cNvPr>
          <p:cNvSpPr/>
          <p:nvPr/>
        </p:nvSpPr>
        <p:spPr>
          <a:xfrm>
            <a:off x="5697539" y="4093575"/>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189D9C6-2EDC-407A-B335-C536188209FC}"/>
              </a:ext>
            </a:extLst>
          </p:cNvPr>
          <p:cNvSpPr/>
          <p:nvPr/>
        </p:nvSpPr>
        <p:spPr>
          <a:xfrm>
            <a:off x="5710240" y="4466960"/>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104126E4-0E6E-4C27-9142-47AEC768E1A3}"/>
              </a:ext>
            </a:extLst>
          </p:cNvPr>
          <p:cNvSpPr/>
          <p:nvPr/>
        </p:nvSpPr>
        <p:spPr>
          <a:xfrm>
            <a:off x="5710240" y="4824351"/>
            <a:ext cx="222628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EE00296-5242-47B8-BD57-6300EFD89E81}"/>
              </a:ext>
            </a:extLst>
          </p:cNvPr>
          <p:cNvSpPr/>
          <p:nvPr/>
        </p:nvSpPr>
        <p:spPr>
          <a:xfrm>
            <a:off x="5710239" y="5202816"/>
            <a:ext cx="2226283"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766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181C7F1C-7783-405D-B5DA-E712856F8674}"/>
              </a:ext>
            </a:extLst>
          </p:cNvPr>
          <p:cNvGraphicFramePr>
            <a:graphicFrameLocks noGrp="1"/>
          </p:cNvGraphicFramePr>
          <p:nvPr/>
        </p:nvGraphicFramePr>
        <p:xfrm>
          <a:off x="2715260" y="1842294"/>
          <a:ext cx="5311141" cy="3657600"/>
        </p:xfrm>
        <a:graphic>
          <a:graphicData uri="http://schemas.openxmlformats.org/drawingml/2006/table">
            <a:tbl>
              <a:tblPr firstRow="1" firstCol="1" bandRow="1" bandCol="1">
                <a:tableStyleId>{7E9639D4-E3E2-4D34-9284-5A2195B3D0D7}</a:tableStyleId>
              </a:tblPr>
              <a:tblGrid>
                <a:gridCol w="727480">
                  <a:extLst>
                    <a:ext uri="{9D8B030D-6E8A-4147-A177-3AD203B41FA5}">
                      <a16:colId xmlns:a16="http://schemas.microsoft.com/office/drawing/2014/main" val="605669612"/>
                    </a:ext>
                  </a:extLst>
                </a:gridCol>
                <a:gridCol w="2234171">
                  <a:extLst>
                    <a:ext uri="{9D8B030D-6E8A-4147-A177-3AD203B41FA5}">
                      <a16:colId xmlns:a16="http://schemas.microsoft.com/office/drawing/2014/main" val="3016440683"/>
                    </a:ext>
                  </a:extLst>
                </a:gridCol>
                <a:gridCol w="2349490">
                  <a:extLst>
                    <a:ext uri="{9D8B030D-6E8A-4147-A177-3AD203B41FA5}">
                      <a16:colId xmlns:a16="http://schemas.microsoft.com/office/drawing/2014/main" val="3840720394"/>
                    </a:ext>
                  </a:extLst>
                </a:gridCol>
              </a:tblGrid>
              <a:tr h="355521">
                <a:tc>
                  <a:txBody>
                    <a:bodyPr/>
                    <a:lstStyle/>
                    <a:p>
                      <a:pPr algn="just"/>
                      <a:r>
                        <a:rPr lang="en-US" sz="2400" dirty="0">
                          <a:effectLst/>
                        </a:rPr>
                        <a:t> </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Short cardinal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Ordinal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90721152"/>
                  </a:ext>
                </a:extLst>
              </a:tr>
              <a:tr h="355521">
                <a:tc>
                  <a:txBody>
                    <a:bodyPr/>
                    <a:lstStyle/>
                    <a:p>
                      <a:pPr algn="ctr"/>
                      <a:r>
                        <a:rPr lang="en-US" sz="2400" dirty="0">
                          <a:effectLst/>
                        </a:rPr>
                        <a:t>11</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кымше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4293158"/>
                  </a:ext>
                </a:extLst>
              </a:tr>
              <a:tr h="355521">
                <a:tc>
                  <a:txBody>
                    <a:bodyPr/>
                    <a:lstStyle/>
                    <a:p>
                      <a:pPr algn="ctr"/>
                      <a:r>
                        <a:rPr lang="en-US" sz="2400" dirty="0">
                          <a:effectLst/>
                        </a:rPr>
                        <a:t>12</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a:t>
                      </a:r>
                      <a:r>
                        <a:rPr lang="en-US" sz="2400" b="1">
                          <a:effectLst/>
                          <a:latin typeface="Calibri" panose="020F0502020204030204" pitchFamily="34" charset="0"/>
                          <a:ea typeface="PMingLiU" panose="02020500000000000000" pitchFamily="18" charset="-120"/>
                          <a:cs typeface="Calibri" panose="020F0502020204030204" pitchFamily="34" charset="0"/>
                        </a:rPr>
                        <a:t>о</a:t>
                      </a:r>
                      <a:r>
                        <a:rPr lang="en-US" sz="2400">
                          <a:effectLst/>
                          <a:latin typeface="Calibri" panose="020F0502020204030204" pitchFamily="34" charset="0"/>
                          <a:ea typeface="PMingLiU" panose="02020500000000000000" pitchFamily="18" charset="-120"/>
                          <a:cs typeface="Calibri" panose="020F0502020204030204" pitchFamily="34" charset="0"/>
                        </a:rPr>
                        <a:t>кымшо</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33349601"/>
                  </a:ext>
                </a:extLst>
              </a:tr>
              <a:tr h="355521">
                <a:tc>
                  <a:txBody>
                    <a:bodyPr/>
                    <a:lstStyle/>
                    <a:p>
                      <a:pPr algn="ctr"/>
                      <a:r>
                        <a:rPr lang="en-US" sz="2400" dirty="0">
                          <a:effectLst/>
                        </a:rPr>
                        <a:t>13</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мшо</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792312697"/>
                  </a:ext>
                </a:extLst>
              </a:tr>
              <a:tr h="355521">
                <a:tc>
                  <a:txBody>
                    <a:bodyPr/>
                    <a:lstStyle/>
                    <a:p>
                      <a:pPr algn="ctr"/>
                      <a:r>
                        <a:rPr lang="en-US" sz="2400" dirty="0">
                          <a:effectLst/>
                        </a:rPr>
                        <a:t>14</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400" dirty="0" err="1">
                          <a:effectLst/>
                          <a:latin typeface="Calibri" panose="020F0502020204030204" pitchFamily="34" charset="0"/>
                          <a:ea typeface="PMingLiU" panose="02020500000000000000" pitchFamily="18" charset="-120"/>
                          <a:cs typeface="Calibri" panose="020F0502020204030204" pitchFamily="34" charset="0"/>
                        </a:rPr>
                        <a:t>л</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латн</a:t>
                      </a:r>
                      <a:r>
                        <a:rPr lang="en-US" sz="2400" b="1">
                          <a:effectLst/>
                          <a:latin typeface="Calibri" panose="020F0502020204030204" pitchFamily="34" charset="0"/>
                          <a:ea typeface="PMingLiU" panose="02020500000000000000" pitchFamily="18" charset="-120"/>
                          <a:cs typeface="Calibri" panose="020F0502020204030204" pitchFamily="34" charset="0"/>
                        </a:rPr>
                        <a:t>ы</a:t>
                      </a:r>
                      <a:r>
                        <a:rPr lang="en-US" sz="2400">
                          <a:effectLst/>
                          <a:latin typeface="Calibri" panose="020F0502020204030204" pitchFamily="34" charset="0"/>
                          <a:ea typeface="PMingLiU" panose="02020500000000000000" pitchFamily="18" charset="-120"/>
                          <a:cs typeface="Calibri" panose="020F0502020204030204" pitchFamily="34" charset="0"/>
                        </a:rPr>
                        <a:t>лымше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70343076"/>
                  </a:ext>
                </a:extLst>
              </a:tr>
              <a:tr h="355521">
                <a:tc>
                  <a:txBody>
                    <a:bodyPr/>
                    <a:lstStyle/>
                    <a:p>
                      <a:pPr algn="ctr"/>
                      <a:r>
                        <a:rPr lang="en-US" sz="2400" dirty="0">
                          <a:effectLst/>
                        </a:rPr>
                        <a:t>15</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латв</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400" dirty="0" err="1">
                          <a:effectLst/>
                          <a:latin typeface="Calibri" panose="020F0502020204030204" pitchFamily="34" charset="0"/>
                          <a:ea typeface="PMingLiU" panose="02020500000000000000" pitchFamily="18" charset="-120"/>
                          <a:cs typeface="Calibri" panose="020F0502020204030204" pitchFamily="34" charset="0"/>
                        </a:rPr>
                        <a:t>ч</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латв</a:t>
                      </a:r>
                      <a:r>
                        <a:rPr lang="en-US" sz="2400" b="1">
                          <a:effectLst/>
                          <a:latin typeface="Calibri" panose="020F0502020204030204" pitchFamily="34" charset="0"/>
                          <a:ea typeface="PMingLiU" panose="02020500000000000000" pitchFamily="18" charset="-120"/>
                          <a:cs typeface="Calibri" panose="020F0502020204030204" pitchFamily="34" charset="0"/>
                        </a:rPr>
                        <a:t>и</a:t>
                      </a:r>
                      <a:r>
                        <a:rPr lang="en-US" sz="2400">
                          <a:effectLst/>
                          <a:latin typeface="Calibri" panose="020F0502020204030204" pitchFamily="34" charset="0"/>
                          <a:ea typeface="PMingLiU" panose="02020500000000000000" pitchFamily="18" charset="-120"/>
                          <a:cs typeface="Calibri" panose="020F0502020204030204" pitchFamily="34" charset="0"/>
                        </a:rPr>
                        <a:t>зымше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576777310"/>
                  </a:ext>
                </a:extLst>
              </a:tr>
              <a:tr h="355521">
                <a:tc>
                  <a:txBody>
                    <a:bodyPr/>
                    <a:lstStyle/>
                    <a:p>
                      <a:pPr algn="ctr"/>
                      <a:r>
                        <a:rPr lang="en-US" sz="2400" dirty="0">
                          <a:effectLst/>
                        </a:rPr>
                        <a:t>16</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д</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a:t>
                      </a:r>
                      <a:r>
                        <a:rPr lang="en-US" sz="2400" b="1">
                          <a:effectLst/>
                          <a:latin typeface="Calibri" panose="020F0502020204030204" pitchFamily="34" charset="0"/>
                          <a:ea typeface="PMingLiU" panose="02020500000000000000" pitchFamily="18" charset="-120"/>
                          <a:cs typeface="Calibri" panose="020F0502020204030204" pitchFamily="34" charset="0"/>
                        </a:rPr>
                        <a:t>у</a:t>
                      </a:r>
                      <a:r>
                        <a:rPr lang="en-US" sz="2400">
                          <a:effectLst/>
                          <a:latin typeface="Calibri" panose="020F0502020204030204" pitchFamily="34" charset="0"/>
                          <a:ea typeface="PMingLiU" panose="02020500000000000000" pitchFamily="18" charset="-120"/>
                          <a:cs typeface="Calibri" panose="020F0502020204030204" pitchFamily="34" charset="0"/>
                        </a:rPr>
                        <a:t>дымшо</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4038486"/>
                  </a:ext>
                </a:extLst>
              </a:tr>
              <a:tr h="355521">
                <a:tc>
                  <a:txBody>
                    <a:bodyPr/>
                    <a:lstStyle/>
                    <a:p>
                      <a:pPr algn="ctr"/>
                      <a:r>
                        <a:rPr lang="en-US" sz="2400" dirty="0">
                          <a:effectLst/>
                        </a:rPr>
                        <a:t>17</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латш</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400" dirty="0" err="1">
                          <a:effectLst/>
                          <a:latin typeface="Calibri" panose="020F0502020204030204" pitchFamily="34" charset="0"/>
                          <a:ea typeface="PMingLiU" panose="02020500000000000000" pitchFamily="18" charset="-120"/>
                          <a:cs typeface="Calibri" panose="020F0502020204030204" pitchFamily="34" charset="0"/>
                        </a:rPr>
                        <a:t>м</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латш</a:t>
                      </a:r>
                      <a:r>
                        <a:rPr lang="en-US" sz="2400" b="1">
                          <a:effectLst/>
                          <a:latin typeface="Calibri" panose="020F0502020204030204" pitchFamily="34" charset="0"/>
                          <a:ea typeface="PMingLiU" panose="02020500000000000000" pitchFamily="18" charset="-120"/>
                          <a:cs typeface="Calibri" panose="020F0502020204030204" pitchFamily="34" charset="0"/>
                        </a:rPr>
                        <a:t>ы</a:t>
                      </a:r>
                      <a:r>
                        <a:rPr lang="en-US" sz="2400">
                          <a:effectLst/>
                          <a:latin typeface="Calibri" panose="020F0502020204030204" pitchFamily="34" charset="0"/>
                          <a:ea typeface="PMingLiU" panose="02020500000000000000" pitchFamily="18" charset="-120"/>
                          <a:cs typeface="Calibri" panose="020F0502020204030204" pitchFamily="34" charset="0"/>
                        </a:rPr>
                        <a:t>мше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900867966"/>
                  </a:ext>
                </a:extLst>
              </a:tr>
              <a:tr h="355521">
                <a:tc>
                  <a:txBody>
                    <a:bodyPr/>
                    <a:lstStyle/>
                    <a:p>
                      <a:pPr algn="ctr"/>
                      <a:r>
                        <a:rPr lang="en-US" sz="2400" dirty="0">
                          <a:effectLst/>
                        </a:rPr>
                        <a:t>18</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латканд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a:effectLst/>
                          <a:latin typeface="Calibri" panose="020F0502020204030204" pitchFamily="34" charset="0"/>
                          <a:ea typeface="PMingLiU" panose="02020500000000000000" pitchFamily="18" charset="-120"/>
                          <a:cs typeface="Calibri" panose="020F0502020204030204" pitchFamily="34" charset="0"/>
                        </a:rPr>
                        <a:t>латканд</a:t>
                      </a:r>
                      <a:r>
                        <a:rPr lang="en-US" sz="2400" b="1">
                          <a:effectLst/>
                          <a:latin typeface="Calibri" panose="020F0502020204030204" pitchFamily="34" charset="0"/>
                          <a:ea typeface="PMingLiU" panose="02020500000000000000" pitchFamily="18" charset="-120"/>
                          <a:cs typeface="Calibri" panose="020F0502020204030204" pitchFamily="34" charset="0"/>
                        </a:rPr>
                        <a:t>а</a:t>
                      </a:r>
                      <a:r>
                        <a:rPr lang="en-US" sz="2400">
                          <a:effectLst/>
                          <a:latin typeface="Calibri" panose="020F0502020204030204" pitchFamily="34" charset="0"/>
                          <a:ea typeface="PMingLiU" panose="02020500000000000000" pitchFamily="18" charset="-120"/>
                          <a:cs typeface="Calibri" panose="020F0502020204030204" pitchFamily="34" charset="0"/>
                        </a:rPr>
                        <a:t>шымше</a:t>
                      </a:r>
                      <a:endParaRPr lang="en-GB" sz="240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988310724"/>
                  </a:ext>
                </a:extLst>
              </a:tr>
              <a:tr h="355521">
                <a:tc>
                  <a:txBody>
                    <a:bodyPr/>
                    <a:lstStyle/>
                    <a:p>
                      <a:pPr algn="ctr"/>
                      <a:r>
                        <a:rPr lang="en-US" sz="2400" dirty="0">
                          <a:effectLst/>
                        </a:rPr>
                        <a:t>19</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латинд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ш</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латинд</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400" dirty="0" err="1">
                          <a:effectLst/>
                          <a:latin typeface="Calibri" panose="020F0502020204030204" pitchFamily="34" charset="0"/>
                          <a:ea typeface="PMingLiU" panose="02020500000000000000" pitchFamily="18" charset="-120"/>
                          <a:cs typeface="Calibri" panose="020F0502020204030204" pitchFamily="34" charset="0"/>
                        </a:rPr>
                        <a:t>шымше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69076207"/>
                  </a:ext>
                </a:extLst>
              </a:tr>
            </a:tbl>
          </a:graphicData>
        </a:graphic>
      </p:graphicFrame>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31</a:t>
            </a:fld>
            <a:endParaRPr lang="en-GB"/>
          </a:p>
        </p:txBody>
      </p:sp>
      <p:sp>
        <p:nvSpPr>
          <p:cNvPr id="9" name="Title 1">
            <a:extLst>
              <a:ext uri="{FF2B5EF4-FFF2-40B4-BE49-F238E27FC236}">
                <a16:creationId xmlns:a16="http://schemas.microsoft.com/office/drawing/2014/main" id="{E541E449-FBC7-4E8F-AA67-BE6BE7D00CE5}"/>
              </a:ext>
            </a:extLst>
          </p:cNvPr>
          <p:cNvSpPr>
            <a:spLocks noGrp="1"/>
          </p:cNvSpPr>
          <p:nvPr>
            <p:ph type="title"/>
          </p:nvPr>
        </p:nvSpPr>
        <p:spPr>
          <a:xfrm>
            <a:off x="838200" y="365125"/>
            <a:ext cx="10515600" cy="1325563"/>
          </a:xfrm>
        </p:spPr>
        <p:txBody>
          <a:bodyPr>
            <a:normAutofit/>
          </a:bodyPr>
          <a:lstStyle/>
          <a:p>
            <a:r>
              <a:rPr lang="mi-NZ" sz="3600" u="sng" dirty="0">
                <a:latin typeface="+mn-lt"/>
              </a:rPr>
              <a:t>9. Ordinal numbers 1–50</a:t>
            </a:r>
            <a:endParaRPr lang="en-GB" sz="3600" u="sng" dirty="0">
              <a:latin typeface="+mn-lt"/>
            </a:endParaRPr>
          </a:p>
        </p:txBody>
      </p:sp>
      <p:sp>
        <p:nvSpPr>
          <p:cNvPr id="7" name="Content Placeholder 2">
            <a:extLst>
              <a:ext uri="{FF2B5EF4-FFF2-40B4-BE49-F238E27FC236}">
                <a16:creationId xmlns:a16="http://schemas.microsoft.com/office/drawing/2014/main" id="{501FC5C3-D8E5-4BEA-9594-2CF41367EDB4}"/>
              </a:ext>
            </a:extLst>
          </p:cNvPr>
          <p:cNvSpPr>
            <a:spLocks noGrp="1"/>
          </p:cNvSpPr>
          <p:nvPr>
            <p:ph idx="1"/>
          </p:nvPr>
        </p:nvSpPr>
        <p:spPr>
          <a:xfrm>
            <a:off x="6375401" y="1027906"/>
            <a:ext cx="1651000" cy="646095"/>
          </a:xfrm>
        </p:spPr>
        <p:txBody>
          <a:bodyPr/>
          <a:lstStyle/>
          <a:p>
            <a:pPr marL="0" indent="0">
              <a:buNone/>
            </a:pPr>
            <a:r>
              <a:rPr lang="de-AT" dirty="0"/>
              <a:t>-(</a:t>
            </a:r>
            <a:r>
              <a:rPr lang="mi-NZ" dirty="0"/>
              <a:t>ы)мшЕ:</a:t>
            </a:r>
            <a:endParaRPr lang="en-GB" dirty="0"/>
          </a:p>
        </p:txBody>
      </p:sp>
    </p:spTree>
    <p:extLst>
      <p:ext uri="{BB962C8B-B14F-4D97-AF65-F5344CB8AC3E}">
        <p14:creationId xmlns:p14="http://schemas.microsoft.com/office/powerpoint/2010/main" val="2185807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181C7F1C-7783-405D-B5DA-E712856F8674}"/>
              </a:ext>
            </a:extLst>
          </p:cNvPr>
          <p:cNvGraphicFramePr>
            <a:graphicFrameLocks noGrp="1"/>
          </p:cNvGraphicFramePr>
          <p:nvPr>
            <p:extLst>
              <p:ext uri="{D42A27DB-BD31-4B8C-83A1-F6EECF244321}">
                <p14:modId xmlns:p14="http://schemas.microsoft.com/office/powerpoint/2010/main" val="1090571310"/>
              </p:ext>
            </p:extLst>
          </p:nvPr>
        </p:nvGraphicFramePr>
        <p:xfrm>
          <a:off x="2715260" y="1842294"/>
          <a:ext cx="5311141" cy="1828800"/>
        </p:xfrm>
        <a:graphic>
          <a:graphicData uri="http://schemas.openxmlformats.org/drawingml/2006/table">
            <a:tbl>
              <a:tblPr firstRow="1" firstCol="1" bandRow="1" bandCol="1">
                <a:tableStyleId>{7E9639D4-E3E2-4D34-9284-5A2195B3D0D7}</a:tableStyleId>
              </a:tblPr>
              <a:tblGrid>
                <a:gridCol w="727480">
                  <a:extLst>
                    <a:ext uri="{9D8B030D-6E8A-4147-A177-3AD203B41FA5}">
                      <a16:colId xmlns:a16="http://schemas.microsoft.com/office/drawing/2014/main" val="605669612"/>
                    </a:ext>
                  </a:extLst>
                </a:gridCol>
                <a:gridCol w="2234171">
                  <a:extLst>
                    <a:ext uri="{9D8B030D-6E8A-4147-A177-3AD203B41FA5}">
                      <a16:colId xmlns:a16="http://schemas.microsoft.com/office/drawing/2014/main" val="3016440683"/>
                    </a:ext>
                  </a:extLst>
                </a:gridCol>
                <a:gridCol w="2349490">
                  <a:extLst>
                    <a:ext uri="{9D8B030D-6E8A-4147-A177-3AD203B41FA5}">
                      <a16:colId xmlns:a16="http://schemas.microsoft.com/office/drawing/2014/main" val="3840720394"/>
                    </a:ext>
                  </a:extLst>
                </a:gridCol>
              </a:tblGrid>
              <a:tr h="355521">
                <a:tc>
                  <a:txBody>
                    <a:bodyPr/>
                    <a:lstStyle/>
                    <a:p>
                      <a:pPr algn="just"/>
                      <a:r>
                        <a:rPr lang="en-US" sz="2400" dirty="0">
                          <a:effectLst/>
                        </a:rPr>
                        <a:t> </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Short cardinal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Ordinal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90721152"/>
                  </a:ext>
                </a:extLst>
              </a:tr>
              <a:tr h="355521">
                <a:tc>
                  <a:txBody>
                    <a:bodyPr/>
                    <a:lstStyle/>
                    <a:p>
                      <a:pPr algn="ctr"/>
                      <a:r>
                        <a:rPr lang="en-US" sz="2400" dirty="0">
                          <a:effectLst/>
                        </a:rPr>
                        <a:t>20</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400" dirty="0" err="1">
                          <a:effectLst/>
                          <a:latin typeface="Calibri" panose="020F0502020204030204" pitchFamily="34" charset="0"/>
                          <a:ea typeface="PMingLiU" panose="02020500000000000000" pitchFamily="18" charset="-120"/>
                          <a:cs typeface="Calibri" panose="020F0502020204030204" pitchFamily="34" charset="0"/>
                        </a:rPr>
                        <a:t>ло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kern="1200" dirty="0" err="1">
                          <a:solidFill>
                            <a:schemeClr val="tx1"/>
                          </a:solidFill>
                          <a:effectLst/>
                          <a:latin typeface="+mn-lt"/>
                          <a:ea typeface="+mn-ea"/>
                          <a:cs typeface="+mn-cs"/>
                        </a:rPr>
                        <a:t>к</a:t>
                      </a:r>
                      <a:r>
                        <a:rPr lang="en-US" sz="2400" b="1" kern="1200" dirty="0" err="1">
                          <a:solidFill>
                            <a:schemeClr val="tx1"/>
                          </a:solidFill>
                          <a:effectLst/>
                          <a:latin typeface="+mn-lt"/>
                          <a:ea typeface="+mn-ea"/>
                          <a:cs typeface="+mn-cs"/>
                        </a:rPr>
                        <a:t>о</a:t>
                      </a:r>
                      <a:r>
                        <a:rPr lang="en-US" sz="2400" kern="1200" dirty="0" err="1">
                          <a:solidFill>
                            <a:schemeClr val="tx1"/>
                          </a:solidFill>
                          <a:effectLst/>
                          <a:latin typeface="+mn-lt"/>
                          <a:ea typeface="+mn-ea"/>
                          <a:cs typeface="+mn-cs"/>
                        </a:rPr>
                        <a:t>лымшо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4293158"/>
                  </a:ext>
                </a:extLst>
              </a:tr>
              <a:tr h="355521">
                <a:tc>
                  <a:txBody>
                    <a:bodyPr/>
                    <a:lstStyle/>
                    <a:p>
                      <a:pPr algn="ctr"/>
                      <a:r>
                        <a:rPr lang="en-US" sz="2400" dirty="0">
                          <a:effectLst/>
                          <a:latin typeface="Calibri" panose="020F0502020204030204" pitchFamily="34" charset="0"/>
                          <a:ea typeface="PMingLiU" panose="02020500000000000000" pitchFamily="18" charset="-120"/>
                          <a:cs typeface="Lucida Grande"/>
                        </a:rPr>
                        <a:t>30</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мло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kern="1200" dirty="0" err="1">
                          <a:solidFill>
                            <a:schemeClr val="tx1"/>
                          </a:solidFill>
                          <a:effectLst/>
                          <a:latin typeface="+mn-lt"/>
                          <a:ea typeface="+mn-ea"/>
                          <a:cs typeface="+mn-cs"/>
                        </a:rPr>
                        <a:t>к</a:t>
                      </a:r>
                      <a:r>
                        <a:rPr lang="en-US" sz="2400" b="1" kern="1200" dirty="0" err="1">
                          <a:solidFill>
                            <a:schemeClr val="tx1"/>
                          </a:solidFill>
                          <a:effectLst/>
                          <a:latin typeface="+mn-lt"/>
                          <a:ea typeface="+mn-ea"/>
                          <a:cs typeface="+mn-cs"/>
                        </a:rPr>
                        <a:t>у</a:t>
                      </a:r>
                      <a:r>
                        <a:rPr lang="en-US" sz="2400" kern="1200" dirty="0" err="1">
                          <a:solidFill>
                            <a:schemeClr val="tx1"/>
                          </a:solidFill>
                          <a:effectLst/>
                          <a:latin typeface="+mn-lt"/>
                          <a:ea typeface="+mn-ea"/>
                          <a:cs typeface="+mn-cs"/>
                        </a:rPr>
                        <a:t>млымшо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33349601"/>
                  </a:ext>
                </a:extLst>
              </a:tr>
              <a:tr h="355521">
                <a:tc>
                  <a:txBody>
                    <a:bodyPr/>
                    <a:lstStyle/>
                    <a:p>
                      <a:pPr algn="ctr"/>
                      <a:r>
                        <a:rPr lang="en-US" sz="2400" dirty="0">
                          <a:effectLst/>
                          <a:latin typeface="Calibri" panose="020F0502020204030204" pitchFamily="34" charset="0"/>
                          <a:ea typeface="PMingLiU" panose="02020500000000000000" pitchFamily="18" charset="-120"/>
                          <a:cs typeface="Lucida Grande"/>
                        </a:rPr>
                        <a:t>40</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400" dirty="0" err="1">
                          <a:effectLst/>
                          <a:latin typeface="Calibri" panose="020F0502020204030204" pitchFamily="34" charset="0"/>
                          <a:ea typeface="PMingLiU" panose="02020500000000000000" pitchFamily="18" charset="-120"/>
                          <a:cs typeface="Calibri" panose="020F0502020204030204" pitchFamily="34" charset="0"/>
                        </a:rPr>
                        <a:t>лле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kern="1200" dirty="0" err="1">
                          <a:solidFill>
                            <a:schemeClr val="tx1"/>
                          </a:solidFill>
                          <a:effectLst/>
                          <a:latin typeface="+mn-lt"/>
                          <a:ea typeface="+mn-ea"/>
                          <a:cs typeface="+mn-cs"/>
                        </a:rPr>
                        <a:t>н</a:t>
                      </a:r>
                      <a:r>
                        <a:rPr lang="en-US" sz="2400" b="1" kern="1200" dirty="0" err="1">
                          <a:solidFill>
                            <a:schemeClr val="tx1"/>
                          </a:solidFill>
                          <a:effectLst/>
                          <a:latin typeface="+mn-lt"/>
                          <a:ea typeface="+mn-ea"/>
                          <a:cs typeface="+mn-cs"/>
                        </a:rPr>
                        <a:t>ы</a:t>
                      </a:r>
                      <a:r>
                        <a:rPr lang="en-US" sz="2400" kern="1200" dirty="0" err="1">
                          <a:solidFill>
                            <a:schemeClr val="tx1"/>
                          </a:solidFill>
                          <a:effectLst/>
                          <a:latin typeface="+mn-lt"/>
                          <a:ea typeface="+mn-ea"/>
                          <a:cs typeface="+mn-cs"/>
                        </a:rPr>
                        <a:t>ллымше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792312697"/>
                  </a:ext>
                </a:extLst>
              </a:tr>
              <a:tr h="355521">
                <a:tc>
                  <a:txBody>
                    <a:bodyPr/>
                    <a:lstStyle/>
                    <a:p>
                      <a:pPr algn="ctr"/>
                      <a:r>
                        <a:rPr lang="en-US" sz="2400" dirty="0">
                          <a:effectLst/>
                          <a:latin typeface="Calibri" panose="020F0502020204030204" pitchFamily="34" charset="0"/>
                          <a:ea typeface="PMingLiU" panose="02020500000000000000" pitchFamily="18" charset="-120"/>
                          <a:cs typeface="Lucida Grande"/>
                        </a:rPr>
                        <a:t>50</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в</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400" dirty="0" err="1">
                          <a:effectLst/>
                          <a:latin typeface="Calibri" panose="020F0502020204030204" pitchFamily="34" charset="0"/>
                          <a:ea typeface="PMingLiU" panose="02020500000000000000" pitchFamily="18" charset="-120"/>
                          <a:cs typeface="Calibri" panose="020F0502020204030204" pitchFamily="34" charset="0"/>
                        </a:rPr>
                        <a:t>тле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kern="1200" dirty="0" err="1">
                          <a:solidFill>
                            <a:schemeClr val="tx1"/>
                          </a:solidFill>
                          <a:effectLst/>
                          <a:latin typeface="+mn-lt"/>
                          <a:ea typeface="+mn-ea"/>
                          <a:cs typeface="+mn-cs"/>
                        </a:rPr>
                        <a:t>в</a:t>
                      </a:r>
                      <a:r>
                        <a:rPr lang="en-US" sz="2400" b="1" kern="1200" dirty="0" err="1">
                          <a:solidFill>
                            <a:schemeClr val="tx1"/>
                          </a:solidFill>
                          <a:effectLst/>
                          <a:latin typeface="+mn-lt"/>
                          <a:ea typeface="+mn-ea"/>
                          <a:cs typeface="+mn-cs"/>
                        </a:rPr>
                        <a:t>и</a:t>
                      </a:r>
                      <a:r>
                        <a:rPr lang="en-US" sz="2400" kern="1200" dirty="0" err="1">
                          <a:solidFill>
                            <a:schemeClr val="tx1"/>
                          </a:solidFill>
                          <a:effectLst/>
                          <a:latin typeface="+mn-lt"/>
                          <a:ea typeface="+mn-ea"/>
                          <a:cs typeface="+mn-cs"/>
                        </a:rPr>
                        <a:t>тлымше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70343076"/>
                  </a:ext>
                </a:extLst>
              </a:tr>
            </a:tbl>
          </a:graphicData>
        </a:graphic>
      </p:graphicFrame>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32</a:t>
            </a:fld>
            <a:endParaRPr lang="en-GB"/>
          </a:p>
        </p:txBody>
      </p:sp>
      <p:sp>
        <p:nvSpPr>
          <p:cNvPr id="9" name="Title 1">
            <a:extLst>
              <a:ext uri="{FF2B5EF4-FFF2-40B4-BE49-F238E27FC236}">
                <a16:creationId xmlns:a16="http://schemas.microsoft.com/office/drawing/2014/main" id="{E541E449-FBC7-4E8F-AA67-BE6BE7D00CE5}"/>
              </a:ext>
            </a:extLst>
          </p:cNvPr>
          <p:cNvSpPr>
            <a:spLocks noGrp="1"/>
          </p:cNvSpPr>
          <p:nvPr>
            <p:ph type="title"/>
          </p:nvPr>
        </p:nvSpPr>
        <p:spPr>
          <a:xfrm>
            <a:off x="838200" y="365125"/>
            <a:ext cx="10515600" cy="1325563"/>
          </a:xfrm>
        </p:spPr>
        <p:txBody>
          <a:bodyPr>
            <a:normAutofit/>
          </a:bodyPr>
          <a:lstStyle/>
          <a:p>
            <a:r>
              <a:rPr lang="mi-NZ" sz="3600" u="sng" dirty="0">
                <a:latin typeface="+mn-lt"/>
              </a:rPr>
              <a:t>9. Ordinal numbers 1–50</a:t>
            </a:r>
            <a:endParaRPr lang="en-GB" sz="3600" u="sng" dirty="0">
              <a:latin typeface="+mn-lt"/>
            </a:endParaRPr>
          </a:p>
        </p:txBody>
      </p:sp>
      <p:sp>
        <p:nvSpPr>
          <p:cNvPr id="7" name="Content Placeholder 2">
            <a:extLst>
              <a:ext uri="{FF2B5EF4-FFF2-40B4-BE49-F238E27FC236}">
                <a16:creationId xmlns:a16="http://schemas.microsoft.com/office/drawing/2014/main" id="{501FC5C3-D8E5-4BEA-9594-2CF41367EDB4}"/>
              </a:ext>
            </a:extLst>
          </p:cNvPr>
          <p:cNvSpPr>
            <a:spLocks noGrp="1"/>
          </p:cNvSpPr>
          <p:nvPr>
            <p:ph idx="1"/>
          </p:nvPr>
        </p:nvSpPr>
        <p:spPr>
          <a:xfrm>
            <a:off x="6375401" y="1027906"/>
            <a:ext cx="1651000" cy="646095"/>
          </a:xfrm>
        </p:spPr>
        <p:txBody>
          <a:bodyPr/>
          <a:lstStyle/>
          <a:p>
            <a:pPr marL="0" indent="0">
              <a:buNone/>
            </a:pPr>
            <a:r>
              <a:rPr lang="de-AT" dirty="0"/>
              <a:t>-(</a:t>
            </a:r>
            <a:r>
              <a:rPr lang="mi-NZ" dirty="0"/>
              <a:t>ы)мшЕ:</a:t>
            </a:r>
            <a:endParaRPr lang="en-GB" dirty="0"/>
          </a:p>
        </p:txBody>
      </p:sp>
      <p:sp>
        <p:nvSpPr>
          <p:cNvPr id="8" name="Rectangle 7">
            <a:extLst>
              <a:ext uri="{FF2B5EF4-FFF2-40B4-BE49-F238E27FC236}">
                <a16:creationId xmlns:a16="http://schemas.microsoft.com/office/drawing/2014/main" id="{252CD93E-AE2D-4E7F-A216-6A089A695623}"/>
              </a:ext>
            </a:extLst>
          </p:cNvPr>
          <p:cNvSpPr/>
          <p:nvPr/>
        </p:nvSpPr>
        <p:spPr>
          <a:xfrm>
            <a:off x="5697539" y="2263758"/>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8EF9BAE-AD7F-45FC-8C69-4F66AEFCE6EA}"/>
              </a:ext>
            </a:extLst>
          </p:cNvPr>
          <p:cNvSpPr/>
          <p:nvPr/>
        </p:nvSpPr>
        <p:spPr>
          <a:xfrm>
            <a:off x="5697539" y="2611723"/>
            <a:ext cx="2062162" cy="3107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FF6D941-9D39-4DEE-A441-3D5F421C6401}"/>
              </a:ext>
            </a:extLst>
          </p:cNvPr>
          <p:cNvSpPr/>
          <p:nvPr/>
        </p:nvSpPr>
        <p:spPr>
          <a:xfrm>
            <a:off x="5697539" y="2999614"/>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05B688D-0818-4B7E-BFD9-78912B5E714D}"/>
              </a:ext>
            </a:extLst>
          </p:cNvPr>
          <p:cNvSpPr/>
          <p:nvPr/>
        </p:nvSpPr>
        <p:spPr>
          <a:xfrm>
            <a:off x="5697539" y="3372205"/>
            <a:ext cx="2062162" cy="2833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370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181C7F1C-7783-405D-B5DA-E712856F8674}"/>
              </a:ext>
            </a:extLst>
          </p:cNvPr>
          <p:cNvGraphicFramePr>
            <a:graphicFrameLocks noGrp="1"/>
          </p:cNvGraphicFramePr>
          <p:nvPr/>
        </p:nvGraphicFramePr>
        <p:xfrm>
          <a:off x="2715260" y="1842294"/>
          <a:ext cx="5311141" cy="1828800"/>
        </p:xfrm>
        <a:graphic>
          <a:graphicData uri="http://schemas.openxmlformats.org/drawingml/2006/table">
            <a:tbl>
              <a:tblPr firstRow="1" firstCol="1" bandRow="1" bandCol="1">
                <a:tableStyleId>{7E9639D4-E3E2-4D34-9284-5A2195B3D0D7}</a:tableStyleId>
              </a:tblPr>
              <a:tblGrid>
                <a:gridCol w="727480">
                  <a:extLst>
                    <a:ext uri="{9D8B030D-6E8A-4147-A177-3AD203B41FA5}">
                      <a16:colId xmlns:a16="http://schemas.microsoft.com/office/drawing/2014/main" val="605669612"/>
                    </a:ext>
                  </a:extLst>
                </a:gridCol>
                <a:gridCol w="2234171">
                  <a:extLst>
                    <a:ext uri="{9D8B030D-6E8A-4147-A177-3AD203B41FA5}">
                      <a16:colId xmlns:a16="http://schemas.microsoft.com/office/drawing/2014/main" val="3016440683"/>
                    </a:ext>
                  </a:extLst>
                </a:gridCol>
                <a:gridCol w="2349490">
                  <a:extLst>
                    <a:ext uri="{9D8B030D-6E8A-4147-A177-3AD203B41FA5}">
                      <a16:colId xmlns:a16="http://schemas.microsoft.com/office/drawing/2014/main" val="3840720394"/>
                    </a:ext>
                  </a:extLst>
                </a:gridCol>
              </a:tblGrid>
              <a:tr h="355521">
                <a:tc>
                  <a:txBody>
                    <a:bodyPr/>
                    <a:lstStyle/>
                    <a:p>
                      <a:pPr algn="just"/>
                      <a:r>
                        <a:rPr lang="en-US" sz="2400" dirty="0">
                          <a:effectLst/>
                        </a:rPr>
                        <a:t> </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Short cardinal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ctr"/>
                      <a:r>
                        <a:rPr lang="en-US" sz="2400" dirty="0">
                          <a:effectLst/>
                        </a:rPr>
                        <a:t>Ordinal</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490721152"/>
                  </a:ext>
                </a:extLst>
              </a:tr>
              <a:tr h="355521">
                <a:tc>
                  <a:txBody>
                    <a:bodyPr/>
                    <a:lstStyle/>
                    <a:p>
                      <a:pPr algn="ctr"/>
                      <a:r>
                        <a:rPr lang="en-US" sz="2400" dirty="0">
                          <a:effectLst/>
                        </a:rPr>
                        <a:t>20</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400" dirty="0" err="1">
                          <a:effectLst/>
                          <a:latin typeface="Calibri" panose="020F0502020204030204" pitchFamily="34" charset="0"/>
                          <a:ea typeface="PMingLiU" panose="02020500000000000000" pitchFamily="18" charset="-120"/>
                          <a:cs typeface="Calibri" panose="020F0502020204030204" pitchFamily="34" charset="0"/>
                        </a:rPr>
                        <a:t>ло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kern="1200" dirty="0" err="1">
                          <a:solidFill>
                            <a:schemeClr val="tx1"/>
                          </a:solidFill>
                          <a:effectLst/>
                          <a:latin typeface="+mn-lt"/>
                          <a:ea typeface="+mn-ea"/>
                          <a:cs typeface="+mn-cs"/>
                        </a:rPr>
                        <a:t>к</a:t>
                      </a:r>
                      <a:r>
                        <a:rPr lang="en-US" sz="2400" b="1" kern="1200" dirty="0" err="1">
                          <a:solidFill>
                            <a:schemeClr val="tx1"/>
                          </a:solidFill>
                          <a:effectLst/>
                          <a:latin typeface="+mn-lt"/>
                          <a:ea typeface="+mn-ea"/>
                          <a:cs typeface="+mn-cs"/>
                        </a:rPr>
                        <a:t>о</a:t>
                      </a:r>
                      <a:r>
                        <a:rPr lang="en-US" sz="2400" kern="1200" dirty="0" err="1">
                          <a:solidFill>
                            <a:schemeClr val="tx1"/>
                          </a:solidFill>
                          <a:effectLst/>
                          <a:latin typeface="+mn-lt"/>
                          <a:ea typeface="+mn-ea"/>
                          <a:cs typeface="+mn-cs"/>
                        </a:rPr>
                        <a:t>лымшо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354293158"/>
                  </a:ext>
                </a:extLst>
              </a:tr>
              <a:tr h="355521">
                <a:tc>
                  <a:txBody>
                    <a:bodyPr/>
                    <a:lstStyle/>
                    <a:p>
                      <a:pPr algn="ctr"/>
                      <a:r>
                        <a:rPr lang="en-US" sz="2400" dirty="0">
                          <a:effectLst/>
                          <a:latin typeface="Calibri" panose="020F0502020204030204" pitchFamily="34" charset="0"/>
                          <a:ea typeface="PMingLiU" panose="02020500000000000000" pitchFamily="18" charset="-120"/>
                          <a:cs typeface="Lucida Grande"/>
                        </a:rPr>
                        <a:t>30</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к</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400" dirty="0" err="1">
                          <a:effectLst/>
                          <a:latin typeface="Calibri" panose="020F0502020204030204" pitchFamily="34" charset="0"/>
                          <a:ea typeface="PMingLiU" panose="02020500000000000000" pitchFamily="18" charset="-120"/>
                          <a:cs typeface="Calibri" panose="020F0502020204030204" pitchFamily="34" charset="0"/>
                        </a:rPr>
                        <a:t>мло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kern="1200" dirty="0" err="1">
                          <a:solidFill>
                            <a:schemeClr val="tx1"/>
                          </a:solidFill>
                          <a:effectLst/>
                          <a:latin typeface="+mn-lt"/>
                          <a:ea typeface="+mn-ea"/>
                          <a:cs typeface="+mn-cs"/>
                        </a:rPr>
                        <a:t>к</a:t>
                      </a:r>
                      <a:r>
                        <a:rPr lang="en-US" sz="2400" b="1" kern="1200" dirty="0" err="1">
                          <a:solidFill>
                            <a:schemeClr val="tx1"/>
                          </a:solidFill>
                          <a:effectLst/>
                          <a:latin typeface="+mn-lt"/>
                          <a:ea typeface="+mn-ea"/>
                          <a:cs typeface="+mn-cs"/>
                        </a:rPr>
                        <a:t>у</a:t>
                      </a:r>
                      <a:r>
                        <a:rPr lang="en-US" sz="2400" kern="1200" dirty="0" err="1">
                          <a:solidFill>
                            <a:schemeClr val="tx1"/>
                          </a:solidFill>
                          <a:effectLst/>
                          <a:latin typeface="+mn-lt"/>
                          <a:ea typeface="+mn-ea"/>
                          <a:cs typeface="+mn-cs"/>
                        </a:rPr>
                        <a:t>млымшо</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1233349601"/>
                  </a:ext>
                </a:extLst>
              </a:tr>
              <a:tr h="355521">
                <a:tc>
                  <a:txBody>
                    <a:bodyPr/>
                    <a:lstStyle/>
                    <a:p>
                      <a:pPr algn="ctr"/>
                      <a:r>
                        <a:rPr lang="en-US" sz="2400" dirty="0">
                          <a:effectLst/>
                          <a:latin typeface="Calibri" panose="020F0502020204030204" pitchFamily="34" charset="0"/>
                          <a:ea typeface="PMingLiU" panose="02020500000000000000" pitchFamily="18" charset="-120"/>
                          <a:cs typeface="Lucida Grande"/>
                        </a:rPr>
                        <a:t>40</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н</a:t>
                      </a:r>
                      <a:r>
                        <a:rPr lang="en-US" sz="2400" b="1" dirty="0" err="1">
                          <a:effectLst/>
                          <a:latin typeface="Calibri" panose="020F0502020204030204" pitchFamily="34" charset="0"/>
                          <a:ea typeface="PMingLiU" panose="02020500000000000000" pitchFamily="18" charset="-120"/>
                          <a:cs typeface="Calibri" panose="020F0502020204030204" pitchFamily="34" charset="0"/>
                        </a:rPr>
                        <a:t>ы</a:t>
                      </a:r>
                      <a:r>
                        <a:rPr lang="en-US" sz="2400" dirty="0" err="1">
                          <a:effectLst/>
                          <a:latin typeface="Calibri" panose="020F0502020204030204" pitchFamily="34" charset="0"/>
                          <a:ea typeface="PMingLiU" panose="02020500000000000000" pitchFamily="18" charset="-120"/>
                          <a:cs typeface="Calibri" panose="020F0502020204030204" pitchFamily="34" charset="0"/>
                        </a:rPr>
                        <a:t>лле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kern="1200" dirty="0" err="1">
                          <a:solidFill>
                            <a:schemeClr val="tx1"/>
                          </a:solidFill>
                          <a:effectLst/>
                          <a:latin typeface="+mn-lt"/>
                          <a:ea typeface="+mn-ea"/>
                          <a:cs typeface="+mn-cs"/>
                        </a:rPr>
                        <a:t>н</a:t>
                      </a:r>
                      <a:r>
                        <a:rPr lang="en-US" sz="2400" b="1" kern="1200" dirty="0" err="1">
                          <a:solidFill>
                            <a:schemeClr val="tx1"/>
                          </a:solidFill>
                          <a:effectLst/>
                          <a:latin typeface="+mn-lt"/>
                          <a:ea typeface="+mn-ea"/>
                          <a:cs typeface="+mn-cs"/>
                        </a:rPr>
                        <a:t>ы</a:t>
                      </a:r>
                      <a:r>
                        <a:rPr lang="en-US" sz="2400" kern="1200" dirty="0" err="1">
                          <a:solidFill>
                            <a:schemeClr val="tx1"/>
                          </a:solidFill>
                          <a:effectLst/>
                          <a:latin typeface="+mn-lt"/>
                          <a:ea typeface="+mn-ea"/>
                          <a:cs typeface="+mn-cs"/>
                        </a:rPr>
                        <a:t>ллымше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792312697"/>
                  </a:ext>
                </a:extLst>
              </a:tr>
              <a:tr h="355521">
                <a:tc>
                  <a:txBody>
                    <a:bodyPr/>
                    <a:lstStyle/>
                    <a:p>
                      <a:pPr algn="ctr"/>
                      <a:r>
                        <a:rPr lang="en-US" sz="2400" dirty="0">
                          <a:effectLst/>
                          <a:latin typeface="Calibri" panose="020F0502020204030204" pitchFamily="34" charset="0"/>
                          <a:ea typeface="PMingLiU" panose="02020500000000000000" pitchFamily="18" charset="-120"/>
                          <a:cs typeface="Lucida Grande"/>
                        </a:rPr>
                        <a:t>50</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dirty="0" err="1">
                          <a:effectLst/>
                          <a:latin typeface="Calibri" panose="020F0502020204030204" pitchFamily="34" charset="0"/>
                          <a:ea typeface="PMingLiU" panose="02020500000000000000" pitchFamily="18" charset="-120"/>
                          <a:cs typeface="Calibri" panose="020F0502020204030204" pitchFamily="34" charset="0"/>
                        </a:rPr>
                        <a:t>в</a:t>
                      </a:r>
                      <a:r>
                        <a:rPr lang="en-US" sz="2400" b="1" dirty="0" err="1">
                          <a:effectLst/>
                          <a:latin typeface="Calibri" panose="020F0502020204030204" pitchFamily="34" charset="0"/>
                          <a:ea typeface="PMingLiU" panose="02020500000000000000" pitchFamily="18" charset="-120"/>
                          <a:cs typeface="Calibri" panose="020F0502020204030204" pitchFamily="34" charset="0"/>
                        </a:rPr>
                        <a:t>и</a:t>
                      </a:r>
                      <a:r>
                        <a:rPr lang="en-US" sz="2400" dirty="0" err="1">
                          <a:effectLst/>
                          <a:latin typeface="Calibri" panose="020F0502020204030204" pitchFamily="34" charset="0"/>
                          <a:ea typeface="PMingLiU" panose="02020500000000000000" pitchFamily="18" charset="-120"/>
                          <a:cs typeface="Calibri" panose="020F0502020204030204" pitchFamily="34" charset="0"/>
                        </a:rPr>
                        <a:t>тле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tc>
                  <a:txBody>
                    <a:bodyPr/>
                    <a:lstStyle/>
                    <a:p>
                      <a:pPr algn="just"/>
                      <a:r>
                        <a:rPr lang="en-US" sz="2400" kern="1200" dirty="0" err="1">
                          <a:solidFill>
                            <a:schemeClr val="tx1"/>
                          </a:solidFill>
                          <a:effectLst/>
                          <a:latin typeface="+mn-lt"/>
                          <a:ea typeface="+mn-ea"/>
                          <a:cs typeface="+mn-cs"/>
                        </a:rPr>
                        <a:t>в</a:t>
                      </a:r>
                      <a:r>
                        <a:rPr lang="en-US" sz="2400" b="1" kern="1200" dirty="0" err="1">
                          <a:solidFill>
                            <a:schemeClr val="tx1"/>
                          </a:solidFill>
                          <a:effectLst/>
                          <a:latin typeface="+mn-lt"/>
                          <a:ea typeface="+mn-ea"/>
                          <a:cs typeface="+mn-cs"/>
                        </a:rPr>
                        <a:t>и</a:t>
                      </a:r>
                      <a:r>
                        <a:rPr lang="en-US" sz="2400" kern="1200" dirty="0" err="1">
                          <a:solidFill>
                            <a:schemeClr val="tx1"/>
                          </a:solidFill>
                          <a:effectLst/>
                          <a:latin typeface="+mn-lt"/>
                          <a:ea typeface="+mn-ea"/>
                          <a:cs typeface="+mn-cs"/>
                        </a:rPr>
                        <a:t>тлымше</a:t>
                      </a:r>
                      <a:endParaRPr lang="en-GB" sz="2400" dirty="0">
                        <a:effectLst/>
                        <a:latin typeface="Calibri" panose="020F0502020204030204" pitchFamily="34" charset="0"/>
                        <a:ea typeface="PMingLiU" panose="02020500000000000000" pitchFamily="18" charset="-120"/>
                        <a:cs typeface="Lucida Grande"/>
                      </a:endParaRPr>
                    </a:p>
                  </a:txBody>
                  <a:tcPr marL="68580" marR="68580" marT="0" marB="0"/>
                </a:tc>
                <a:extLst>
                  <a:ext uri="{0D108BD9-81ED-4DB2-BD59-A6C34878D82A}">
                    <a16:rowId xmlns:a16="http://schemas.microsoft.com/office/drawing/2014/main" val="4070343076"/>
                  </a:ext>
                </a:extLst>
              </a:tr>
            </a:tbl>
          </a:graphicData>
        </a:graphic>
      </p:graphicFrame>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33</a:t>
            </a:fld>
            <a:endParaRPr lang="en-GB"/>
          </a:p>
        </p:txBody>
      </p:sp>
      <p:sp>
        <p:nvSpPr>
          <p:cNvPr id="9" name="Title 1">
            <a:extLst>
              <a:ext uri="{FF2B5EF4-FFF2-40B4-BE49-F238E27FC236}">
                <a16:creationId xmlns:a16="http://schemas.microsoft.com/office/drawing/2014/main" id="{E541E449-FBC7-4E8F-AA67-BE6BE7D00CE5}"/>
              </a:ext>
            </a:extLst>
          </p:cNvPr>
          <p:cNvSpPr>
            <a:spLocks noGrp="1"/>
          </p:cNvSpPr>
          <p:nvPr>
            <p:ph type="title"/>
          </p:nvPr>
        </p:nvSpPr>
        <p:spPr>
          <a:xfrm>
            <a:off x="838200" y="365125"/>
            <a:ext cx="10515600" cy="1325563"/>
          </a:xfrm>
        </p:spPr>
        <p:txBody>
          <a:bodyPr>
            <a:normAutofit/>
          </a:bodyPr>
          <a:lstStyle/>
          <a:p>
            <a:r>
              <a:rPr lang="mi-NZ" sz="3600" u="sng" dirty="0">
                <a:latin typeface="+mn-lt"/>
              </a:rPr>
              <a:t>9. Ordinal numbers 1–50</a:t>
            </a:r>
            <a:endParaRPr lang="en-GB" sz="3600" u="sng" dirty="0">
              <a:latin typeface="+mn-lt"/>
            </a:endParaRPr>
          </a:p>
        </p:txBody>
      </p:sp>
      <p:sp>
        <p:nvSpPr>
          <p:cNvPr id="7" name="Content Placeholder 2">
            <a:extLst>
              <a:ext uri="{FF2B5EF4-FFF2-40B4-BE49-F238E27FC236}">
                <a16:creationId xmlns:a16="http://schemas.microsoft.com/office/drawing/2014/main" id="{501FC5C3-D8E5-4BEA-9594-2CF41367EDB4}"/>
              </a:ext>
            </a:extLst>
          </p:cNvPr>
          <p:cNvSpPr>
            <a:spLocks noGrp="1"/>
          </p:cNvSpPr>
          <p:nvPr>
            <p:ph idx="1"/>
          </p:nvPr>
        </p:nvSpPr>
        <p:spPr>
          <a:xfrm>
            <a:off x="6375401" y="1027906"/>
            <a:ext cx="1651000" cy="646095"/>
          </a:xfrm>
        </p:spPr>
        <p:txBody>
          <a:bodyPr/>
          <a:lstStyle/>
          <a:p>
            <a:pPr marL="0" indent="0">
              <a:buNone/>
            </a:pPr>
            <a:r>
              <a:rPr lang="de-AT" dirty="0"/>
              <a:t>-(</a:t>
            </a:r>
            <a:r>
              <a:rPr lang="mi-NZ" dirty="0"/>
              <a:t>ы)мшЕ:</a:t>
            </a:r>
            <a:endParaRPr lang="en-GB" dirty="0"/>
          </a:p>
        </p:txBody>
      </p:sp>
      <p:sp>
        <p:nvSpPr>
          <p:cNvPr id="14" name="Content Placeholder 2">
            <a:extLst>
              <a:ext uri="{FF2B5EF4-FFF2-40B4-BE49-F238E27FC236}">
                <a16:creationId xmlns:a16="http://schemas.microsoft.com/office/drawing/2014/main" id="{A03E8CD9-E9E1-463F-8C82-D847AD4EC9BA}"/>
              </a:ext>
            </a:extLst>
          </p:cNvPr>
          <p:cNvSpPr txBox="1">
            <a:spLocks/>
          </p:cNvSpPr>
          <p:nvPr/>
        </p:nvSpPr>
        <p:spPr>
          <a:xfrm>
            <a:off x="2715260" y="3949700"/>
            <a:ext cx="3492500" cy="195696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кокымшо</a:t>
            </a:r>
          </a:p>
          <a:p>
            <a:pPr marL="0" indent="0">
              <a:buFont typeface="Arial" panose="020B0604020202020204" pitchFamily="34" charset="0"/>
              <a:buNone/>
            </a:pPr>
            <a:r>
              <a:rPr lang="en-GB" dirty="0"/>
              <a:t>	&gt; </a:t>
            </a:r>
            <a:r>
              <a:rPr lang="de-AT" dirty="0"/>
              <a:t>2-</a:t>
            </a:r>
            <a:r>
              <a:rPr lang="mi-NZ" dirty="0"/>
              <a:t>шо</a:t>
            </a:r>
          </a:p>
          <a:p>
            <a:pPr marL="0" indent="0">
              <a:buFont typeface="Arial" panose="020B0604020202020204" pitchFamily="34" charset="0"/>
              <a:buNone/>
            </a:pPr>
            <a:r>
              <a:rPr lang="mi-NZ" dirty="0"/>
              <a:t>коло нылымше</a:t>
            </a:r>
          </a:p>
          <a:p>
            <a:pPr marL="0" indent="0">
              <a:buFont typeface="Arial" panose="020B0604020202020204" pitchFamily="34" charset="0"/>
              <a:buNone/>
            </a:pPr>
            <a:r>
              <a:rPr lang="mi-NZ" dirty="0"/>
              <a:t>	&gt; </a:t>
            </a:r>
            <a:r>
              <a:rPr lang="de-AT" dirty="0"/>
              <a:t>24-ше</a:t>
            </a:r>
            <a:endParaRPr lang="en-GB" dirty="0"/>
          </a:p>
        </p:txBody>
      </p:sp>
    </p:spTree>
    <p:extLst>
      <p:ext uri="{BB962C8B-B14F-4D97-AF65-F5344CB8AC3E}">
        <p14:creationId xmlns:p14="http://schemas.microsoft.com/office/powerpoint/2010/main" val="28222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34</a:t>
            </a:fld>
            <a:endParaRPr lang="en-GB"/>
          </a:p>
        </p:txBody>
      </p:sp>
    </p:spTree>
    <p:extLst>
      <p:ext uri="{BB962C8B-B14F-4D97-AF65-F5344CB8AC3E}">
        <p14:creationId xmlns:p14="http://schemas.microsoft.com/office/powerpoint/2010/main" val="1162124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a:effectLst/>
                <a:latin typeface="Calibri" panose="020F0502020204030204" pitchFamily="34" charset="0"/>
                <a:ea typeface="Times New Roman" panose="02020603050405020304" pitchFamily="18" charset="0"/>
                <a:cs typeface="Calibri" panose="020F0502020204030204" pitchFamily="34" charset="0"/>
              </a:rPr>
              <a:t>1. </a:t>
            </a:r>
            <a:r>
              <a:rPr lang="de-AT" sz="3600" u="sng">
                <a:effectLst/>
                <a:latin typeface="Calibri" panose="020F0502020204030204" pitchFamily="34" charset="0"/>
                <a:ea typeface="Times New Roman" panose="02020603050405020304" pitchFamily="18" charset="0"/>
                <a:cs typeface="Calibri" panose="020F0502020204030204" pitchFamily="34" charset="0"/>
              </a:rPr>
              <a:t>Months</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35</a:t>
            </a:fld>
            <a:endParaRPr lang="en-GB"/>
          </a:p>
        </p:txBody>
      </p:sp>
      <p:graphicFrame>
        <p:nvGraphicFramePr>
          <p:cNvPr id="8" name="Table 7">
            <a:extLst>
              <a:ext uri="{FF2B5EF4-FFF2-40B4-BE49-F238E27FC236}">
                <a16:creationId xmlns:a16="http://schemas.microsoft.com/office/drawing/2014/main" id="{CD647D01-4C4B-4452-BE91-5A3EA8161C7D}"/>
              </a:ext>
            </a:extLst>
          </p:cNvPr>
          <p:cNvGraphicFramePr>
            <a:graphicFrameLocks noGrp="1"/>
          </p:cNvGraphicFramePr>
          <p:nvPr>
            <p:extLst>
              <p:ext uri="{D42A27DB-BD31-4B8C-83A1-F6EECF244321}">
                <p14:modId xmlns:p14="http://schemas.microsoft.com/office/powerpoint/2010/main" val="3015479903"/>
              </p:ext>
            </p:extLst>
          </p:nvPr>
        </p:nvGraphicFramePr>
        <p:xfrm>
          <a:off x="3072304" y="1238921"/>
          <a:ext cx="6780701" cy="4978444"/>
        </p:xfrm>
        <a:graphic>
          <a:graphicData uri="http://schemas.openxmlformats.org/drawingml/2006/table">
            <a:tbl>
              <a:tblPr firstRow="1" firstCol="1" bandRow="1" bandCol="1"/>
              <a:tblGrid>
                <a:gridCol w="2039332">
                  <a:extLst>
                    <a:ext uri="{9D8B030D-6E8A-4147-A177-3AD203B41FA5}">
                      <a16:colId xmlns:a16="http://schemas.microsoft.com/office/drawing/2014/main" val="646291235"/>
                    </a:ext>
                  </a:extLst>
                </a:gridCol>
                <a:gridCol w="2074872">
                  <a:extLst>
                    <a:ext uri="{9D8B030D-6E8A-4147-A177-3AD203B41FA5}">
                      <a16:colId xmlns:a16="http://schemas.microsoft.com/office/drawing/2014/main" val="2386930643"/>
                    </a:ext>
                  </a:extLst>
                </a:gridCol>
                <a:gridCol w="2666497">
                  <a:extLst>
                    <a:ext uri="{9D8B030D-6E8A-4147-A177-3AD203B41FA5}">
                      <a16:colId xmlns:a16="http://schemas.microsoft.com/office/drawing/2014/main" val="2261772633"/>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Lucida Grande"/>
                        </a:rPr>
                        <a:t>Nominative</a:t>
                      </a:r>
                      <a:endParaRPr lang="en-US" sz="3000" b="0" i="0" u="none" strike="noStrike" dirty="0">
                        <a:effectLst/>
                        <a:latin typeface="Arial" panose="020B0604020202020204" pitchFamily="34" charset="0"/>
                      </a:endParaRPr>
                    </a:p>
                  </a:txBody>
                  <a:tcPr marL="150520" marR="150520" marT="75260" marB="7526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Inessive</a:t>
                      </a:r>
                      <a:endParaRPr lang="en-US"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5303782"/>
                  </a:ext>
                </a:extLst>
              </a:tr>
              <a:tr h="376927">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янв</a:t>
                      </a:r>
                      <a:r>
                        <a:rPr lang="az-Cyrl-AZ" sz="2000" b="1" i="0" u="none" strike="noStrike">
                          <a:effectLst/>
                          <a:latin typeface="Calibri" panose="020F0502020204030204" pitchFamily="34" charset="0"/>
                          <a:ea typeface="PMingLiU" panose="02020500000000000000" pitchFamily="18" charset="-120"/>
                          <a:cs typeface="Lucida Grande"/>
                        </a:rPr>
                        <a:t>а</a:t>
                      </a:r>
                      <a:r>
                        <a:rPr lang="az-Cyrl-AZ" sz="2000" b="0" i="0" u="none" strike="noStrike">
                          <a:effectLst/>
                          <a:latin typeface="Calibri" panose="020F0502020204030204" pitchFamily="34" charset="0"/>
                          <a:ea typeface="PMingLiU" panose="02020500000000000000" pitchFamily="18" charset="-120"/>
                          <a:cs typeface="Lucida Grande"/>
                        </a:rPr>
                        <a:t>рь</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January</a:t>
                      </a:r>
                      <a:endParaRPr lang="en-US" sz="30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янв</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рьыште</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758357"/>
                  </a:ext>
                </a:extLst>
              </a:tr>
              <a:tr h="376927">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февр</a:t>
                      </a:r>
                      <a:r>
                        <a:rPr lang="az-Cyrl-AZ" sz="2000" b="1" i="0" u="none" strike="noStrike">
                          <a:effectLst/>
                          <a:latin typeface="Calibri" panose="020F0502020204030204" pitchFamily="34" charset="0"/>
                          <a:ea typeface="PMingLiU" panose="02020500000000000000" pitchFamily="18" charset="-120"/>
                          <a:cs typeface="Lucida Grande"/>
                        </a:rPr>
                        <a:t>а</a:t>
                      </a:r>
                      <a:r>
                        <a:rPr lang="az-Cyrl-AZ" sz="2000" b="0" i="0" u="none" strike="noStrike">
                          <a:effectLst/>
                          <a:latin typeface="Calibri" panose="020F0502020204030204" pitchFamily="34" charset="0"/>
                          <a:ea typeface="PMingLiU" panose="02020500000000000000" pitchFamily="18" charset="-120"/>
                          <a:cs typeface="Lucida Grande"/>
                        </a:rPr>
                        <a:t>ль</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February</a:t>
                      </a:r>
                      <a:endParaRPr lang="en-US" sz="30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февр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льыште</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1472877"/>
                  </a:ext>
                </a:extLst>
              </a:tr>
              <a:tr h="376927">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март</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March</a:t>
                      </a:r>
                      <a:endParaRPr lang="en-US" sz="30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ртыште</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240108"/>
                  </a:ext>
                </a:extLst>
              </a:tr>
              <a:tr h="376927">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апр</a:t>
                      </a:r>
                      <a:r>
                        <a:rPr lang="az-Cyrl-AZ" sz="2000" b="1" i="0" u="none" strike="noStrike">
                          <a:effectLst/>
                          <a:latin typeface="Calibri" panose="020F0502020204030204" pitchFamily="34" charset="0"/>
                          <a:ea typeface="PMingLiU" panose="02020500000000000000" pitchFamily="18" charset="-120"/>
                          <a:cs typeface="Lucida Grande"/>
                        </a:rPr>
                        <a:t>е</a:t>
                      </a:r>
                      <a:r>
                        <a:rPr lang="az-Cyrl-AZ" sz="2000" b="0" i="0" u="none" strike="noStrike">
                          <a:effectLst/>
                          <a:latin typeface="Calibri" panose="020F0502020204030204" pitchFamily="34" charset="0"/>
                          <a:ea typeface="PMingLiU" panose="02020500000000000000" pitchFamily="18" charset="-120"/>
                          <a:cs typeface="Lucida Grande"/>
                        </a:rPr>
                        <a:t>ль</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April</a:t>
                      </a:r>
                      <a:endParaRPr lang="en-US" sz="30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апр</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льыште</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567380"/>
                  </a:ext>
                </a:extLst>
              </a:tr>
              <a:tr h="376927">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май</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May</a:t>
                      </a:r>
                      <a:endParaRPr lang="en-US" sz="30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йыште</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6029657"/>
                  </a:ext>
                </a:extLst>
              </a:tr>
              <a:tr h="376927">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и</a:t>
                      </a:r>
                      <a:r>
                        <a:rPr lang="az-Cyrl-AZ" sz="2000" b="1" i="0" u="none" strike="noStrike">
                          <a:effectLst/>
                          <a:latin typeface="Calibri" panose="020F0502020204030204" pitchFamily="34" charset="0"/>
                          <a:ea typeface="PMingLiU" panose="02020500000000000000" pitchFamily="18" charset="-120"/>
                          <a:cs typeface="Lucida Grande"/>
                        </a:rPr>
                        <a:t>ю</a:t>
                      </a:r>
                      <a:r>
                        <a:rPr lang="az-Cyrl-AZ" sz="2000" b="0" i="0" u="none" strike="noStrike">
                          <a:effectLst/>
                          <a:latin typeface="Calibri" panose="020F0502020204030204" pitchFamily="34" charset="0"/>
                          <a:ea typeface="PMingLiU" panose="02020500000000000000" pitchFamily="18" charset="-120"/>
                          <a:cs typeface="Lucida Grande"/>
                        </a:rPr>
                        <a:t>нь</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June</a:t>
                      </a:r>
                      <a:endParaRPr lang="en-US" sz="30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ю</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ньышто</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38026"/>
                  </a:ext>
                </a:extLst>
              </a:tr>
              <a:tr h="376927">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и</a:t>
                      </a:r>
                      <a:r>
                        <a:rPr lang="az-Cyrl-AZ" sz="2000" b="1" i="0" u="none" strike="noStrike">
                          <a:effectLst/>
                          <a:latin typeface="Calibri" panose="020F0502020204030204" pitchFamily="34" charset="0"/>
                          <a:ea typeface="PMingLiU" panose="02020500000000000000" pitchFamily="18" charset="-120"/>
                          <a:cs typeface="Lucida Grande"/>
                        </a:rPr>
                        <a:t>ю</a:t>
                      </a:r>
                      <a:r>
                        <a:rPr lang="az-Cyrl-AZ" sz="2000" b="0" i="0" u="none" strike="noStrike">
                          <a:effectLst/>
                          <a:latin typeface="Calibri" panose="020F0502020204030204" pitchFamily="34" charset="0"/>
                          <a:ea typeface="PMingLiU" panose="02020500000000000000" pitchFamily="18" charset="-120"/>
                          <a:cs typeface="Lucida Grande"/>
                        </a:rPr>
                        <a:t>ль</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July</a:t>
                      </a:r>
                      <a:endParaRPr lang="en-US" sz="3000" b="0" i="0" u="none" strike="noStrike" dirty="0">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ю</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льышто</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92683"/>
                  </a:ext>
                </a:extLst>
              </a:tr>
              <a:tr h="376927">
                <a:tc>
                  <a:txBody>
                    <a:bodyPr/>
                    <a:lstStyle/>
                    <a:p>
                      <a:pPr algn="just" fontAlgn="t">
                        <a:spcBef>
                          <a:spcPts val="0"/>
                        </a:spcBef>
                        <a:spcAft>
                          <a:spcPts val="0"/>
                        </a:spcAft>
                      </a:pPr>
                      <a:r>
                        <a:rPr lang="az-Cyrl-AZ" sz="2000" b="1" i="0" u="none" strike="noStrike">
                          <a:effectLst/>
                          <a:latin typeface="Calibri" panose="020F0502020204030204" pitchFamily="34" charset="0"/>
                          <a:ea typeface="PMingLiU" panose="02020500000000000000" pitchFamily="18" charset="-120"/>
                          <a:cs typeface="Lucida Grande"/>
                        </a:rPr>
                        <a:t>а</a:t>
                      </a:r>
                      <a:r>
                        <a:rPr lang="az-Cyrl-AZ" sz="2000" b="0" i="0" u="none" strike="noStrike">
                          <a:effectLst/>
                          <a:latin typeface="Calibri" panose="020F0502020204030204" pitchFamily="34" charset="0"/>
                          <a:ea typeface="PMingLiU" panose="02020500000000000000" pitchFamily="18" charset="-120"/>
                          <a:cs typeface="Lucida Grande"/>
                        </a:rPr>
                        <a:t>вгуст</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August</a:t>
                      </a:r>
                      <a:endParaRPr lang="en-US" sz="3000" b="0" i="0" u="none" strike="noStrike" dirty="0">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вгустышто</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403760"/>
                  </a:ext>
                </a:extLst>
              </a:tr>
              <a:tr h="376927">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сент</a:t>
                      </a:r>
                      <a:r>
                        <a:rPr lang="az-Cyrl-AZ" sz="2000" b="1" i="0" u="none" strike="noStrike">
                          <a:effectLst/>
                          <a:latin typeface="Calibri" panose="020F0502020204030204" pitchFamily="34" charset="0"/>
                          <a:ea typeface="PMingLiU" panose="02020500000000000000" pitchFamily="18" charset="-120"/>
                          <a:cs typeface="Lucida Grande"/>
                        </a:rPr>
                        <a:t>я</a:t>
                      </a:r>
                      <a:r>
                        <a:rPr lang="az-Cyrl-AZ" sz="2000" b="0" i="0" u="none" strike="noStrike">
                          <a:effectLst/>
                          <a:latin typeface="Calibri" panose="020F0502020204030204" pitchFamily="34" charset="0"/>
                          <a:ea typeface="PMingLiU" panose="02020500000000000000" pitchFamily="18" charset="-120"/>
                          <a:cs typeface="Lucida Grande"/>
                        </a:rPr>
                        <a:t>брь</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September</a:t>
                      </a:r>
                      <a:endParaRPr lang="en-US" sz="30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сент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брьыште</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779348"/>
                  </a:ext>
                </a:extLst>
              </a:tr>
              <a:tr h="376927">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окт</a:t>
                      </a:r>
                      <a:r>
                        <a:rPr lang="az-Cyrl-AZ" sz="2000" b="1" i="0" u="none" strike="noStrike">
                          <a:effectLst/>
                          <a:latin typeface="Calibri" panose="020F0502020204030204" pitchFamily="34" charset="0"/>
                          <a:ea typeface="PMingLiU" panose="02020500000000000000" pitchFamily="18" charset="-120"/>
                          <a:cs typeface="Lucida Grande"/>
                        </a:rPr>
                        <a:t>я</a:t>
                      </a:r>
                      <a:r>
                        <a:rPr lang="az-Cyrl-AZ" sz="2000" b="0" i="0" u="none" strike="noStrike">
                          <a:effectLst/>
                          <a:latin typeface="Calibri" panose="020F0502020204030204" pitchFamily="34" charset="0"/>
                          <a:ea typeface="PMingLiU" panose="02020500000000000000" pitchFamily="18" charset="-120"/>
                          <a:cs typeface="Lucida Grande"/>
                        </a:rPr>
                        <a:t>брь</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October</a:t>
                      </a:r>
                      <a:endParaRPr lang="en-US" sz="30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окт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брьыште</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214865"/>
                  </a:ext>
                </a:extLst>
              </a:tr>
              <a:tr h="376927">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но</a:t>
                      </a:r>
                      <a:r>
                        <a:rPr lang="az-Cyrl-AZ" sz="2000" b="1" i="0" u="none" strike="noStrike">
                          <a:effectLst/>
                          <a:latin typeface="Calibri" panose="020F0502020204030204" pitchFamily="34" charset="0"/>
                          <a:ea typeface="PMingLiU" panose="02020500000000000000" pitchFamily="18" charset="-120"/>
                          <a:cs typeface="Lucida Grande"/>
                        </a:rPr>
                        <a:t>я</a:t>
                      </a:r>
                      <a:r>
                        <a:rPr lang="az-Cyrl-AZ" sz="2000" b="0" i="0" u="none" strike="noStrike">
                          <a:effectLst/>
                          <a:latin typeface="Calibri" panose="020F0502020204030204" pitchFamily="34" charset="0"/>
                          <a:ea typeface="PMingLiU" panose="02020500000000000000" pitchFamily="18" charset="-120"/>
                          <a:cs typeface="Lucida Grande"/>
                        </a:rPr>
                        <a:t>брь</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November</a:t>
                      </a:r>
                      <a:endParaRPr lang="en-US" sz="30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но</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брьыште</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022058"/>
                  </a:ext>
                </a:extLst>
              </a:tr>
              <a:tr h="376927">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дек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брь</a:t>
                      </a:r>
                      <a:endParaRPr lang="az-Cyrl-AZ" sz="3000" b="0" i="0" u="none" strike="noStrike">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December</a:t>
                      </a:r>
                      <a:endParaRPr lang="en-US" sz="3000" b="0" i="0" u="none" strike="noStrike">
                        <a:effectLst/>
                        <a:latin typeface="Arial" panose="020B0604020202020204" pitchFamily="34" charset="0"/>
                      </a:endParaRPr>
                    </a:p>
                  </a:txBody>
                  <a:tcPr marL="112890" marR="112890" marT="15679"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дек</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брьыште</a:t>
                      </a:r>
                      <a:endParaRPr lang="az-Cyrl-AZ" sz="3000" b="0" i="0" u="none" strike="noStrike" dirty="0">
                        <a:effectLst/>
                        <a:latin typeface="Arial" panose="020B0604020202020204" pitchFamily="34" charset="0"/>
                      </a:endParaRPr>
                    </a:p>
                  </a:txBody>
                  <a:tcPr marL="112890" marR="112890" marT="1567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3775966"/>
                  </a:ext>
                </a:extLst>
              </a:tr>
            </a:tbl>
          </a:graphicData>
        </a:graphic>
      </p:graphicFrame>
    </p:spTree>
    <p:extLst>
      <p:ext uri="{BB962C8B-B14F-4D97-AF65-F5344CB8AC3E}">
        <p14:creationId xmlns:p14="http://schemas.microsoft.com/office/powerpoint/2010/main" val="209804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a:effectLst/>
                <a:latin typeface="Calibri" panose="020F0502020204030204" pitchFamily="34" charset="0"/>
                <a:ea typeface="Times New Roman" panose="02020603050405020304" pitchFamily="18" charset="0"/>
                <a:cs typeface="Calibri" panose="020F0502020204030204" pitchFamily="34" charset="0"/>
              </a:rPr>
              <a:t>1. </a:t>
            </a:r>
            <a:r>
              <a:rPr lang="de-AT" sz="3600" u="sng">
                <a:effectLst/>
                <a:latin typeface="Calibri" panose="020F0502020204030204" pitchFamily="34" charset="0"/>
                <a:ea typeface="Times New Roman" panose="02020603050405020304" pitchFamily="18" charset="0"/>
                <a:cs typeface="Calibri" panose="020F0502020204030204" pitchFamily="34" charset="0"/>
              </a:rPr>
              <a:t>Months</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36</a:t>
            </a:fld>
            <a:endParaRPr lang="en-GB"/>
          </a:p>
        </p:txBody>
      </p:sp>
      <p:graphicFrame>
        <p:nvGraphicFramePr>
          <p:cNvPr id="9" name="Table 8">
            <a:extLst>
              <a:ext uri="{FF2B5EF4-FFF2-40B4-BE49-F238E27FC236}">
                <a16:creationId xmlns:a16="http://schemas.microsoft.com/office/drawing/2014/main" id="{14479469-B549-4002-8090-9A68D341C5C5}"/>
              </a:ext>
            </a:extLst>
          </p:cNvPr>
          <p:cNvGraphicFramePr>
            <a:graphicFrameLocks noGrp="1"/>
          </p:cNvGraphicFramePr>
          <p:nvPr>
            <p:extLst>
              <p:ext uri="{D42A27DB-BD31-4B8C-83A1-F6EECF244321}">
                <p14:modId xmlns:p14="http://schemas.microsoft.com/office/powerpoint/2010/main" val="1731363351"/>
              </p:ext>
            </p:extLst>
          </p:nvPr>
        </p:nvGraphicFramePr>
        <p:xfrm>
          <a:off x="1698669" y="1690688"/>
          <a:ext cx="8794661" cy="4450303"/>
        </p:xfrm>
        <a:graphic>
          <a:graphicData uri="http://schemas.openxmlformats.org/drawingml/2006/table">
            <a:tbl>
              <a:tblPr firstRow="1" firstCol="1" bandRow="1" bandCol="1"/>
              <a:tblGrid>
                <a:gridCol w="1637991">
                  <a:extLst>
                    <a:ext uri="{9D8B030D-6E8A-4147-A177-3AD203B41FA5}">
                      <a16:colId xmlns:a16="http://schemas.microsoft.com/office/drawing/2014/main" val="1163857265"/>
                    </a:ext>
                  </a:extLst>
                </a:gridCol>
                <a:gridCol w="2330761">
                  <a:extLst>
                    <a:ext uri="{9D8B030D-6E8A-4147-A177-3AD203B41FA5}">
                      <a16:colId xmlns:a16="http://schemas.microsoft.com/office/drawing/2014/main" val="2252604244"/>
                    </a:ext>
                  </a:extLst>
                </a:gridCol>
                <a:gridCol w="4825909">
                  <a:extLst>
                    <a:ext uri="{9D8B030D-6E8A-4147-A177-3AD203B41FA5}">
                      <a16:colId xmlns:a16="http://schemas.microsoft.com/office/drawing/2014/main" val="2124799009"/>
                    </a:ext>
                  </a:extLst>
                </a:gridCol>
              </a:tblGrid>
              <a:tr h="342331">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Lucida Grande"/>
                        </a:rPr>
                        <a:t>Russian</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Mari</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Literal translation</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148668"/>
                  </a:ext>
                </a:extLst>
              </a:tr>
              <a:tr h="342331">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янв</a:t>
                      </a:r>
                      <a:r>
                        <a:rPr lang="az-Cyrl-AZ" sz="2000" b="1" i="0" u="none" strike="noStrike">
                          <a:effectLst/>
                          <a:latin typeface="Calibri" panose="020F0502020204030204" pitchFamily="34" charset="0"/>
                          <a:ea typeface="PMingLiU" panose="02020500000000000000" pitchFamily="18" charset="-120"/>
                          <a:cs typeface="Lucida Grande"/>
                        </a:rPr>
                        <a:t>а</a:t>
                      </a:r>
                      <a:r>
                        <a:rPr lang="az-Cyrl-AZ" sz="2000" b="0" i="0" u="none" strike="noStrike">
                          <a:effectLst/>
                          <a:latin typeface="Calibri" panose="020F0502020204030204" pitchFamily="34" charset="0"/>
                          <a:ea typeface="PMingLiU" panose="02020500000000000000" pitchFamily="18" charset="-120"/>
                          <a:cs typeface="Lucida Grande"/>
                        </a:rPr>
                        <a:t>рь</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шорыкй</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 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лзе</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1" u="none" strike="noStrike">
                          <a:effectLst/>
                          <a:latin typeface="Calibri" panose="020F0502020204030204" pitchFamily="34" charset="0"/>
                          <a:ea typeface="PMingLiU" panose="02020500000000000000" pitchFamily="18" charset="-120"/>
                          <a:cs typeface="Calibri" panose="020F0502020204030204" pitchFamily="34" charset="0"/>
                        </a:rPr>
                        <a:t>sheepleg month</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116868"/>
                  </a:ext>
                </a:extLst>
              </a:tr>
              <a:tr h="342331">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февр</a:t>
                      </a:r>
                      <a:r>
                        <a:rPr lang="az-Cyrl-AZ" sz="2000" b="1" i="0" u="none" strike="noStrike">
                          <a:effectLst/>
                          <a:latin typeface="Calibri" panose="020F0502020204030204" pitchFamily="34" charset="0"/>
                          <a:ea typeface="PMingLiU" panose="02020500000000000000" pitchFamily="18" charset="-120"/>
                          <a:cs typeface="Lucida Grande"/>
                        </a:rPr>
                        <a:t>а</a:t>
                      </a:r>
                      <a:r>
                        <a:rPr lang="az-Cyrl-AZ" sz="2000" b="0" i="0" u="none" strike="noStrike">
                          <a:effectLst/>
                          <a:latin typeface="Calibri" panose="020F0502020204030204" pitchFamily="34" charset="0"/>
                          <a:ea typeface="PMingLiU" panose="02020500000000000000" pitchFamily="18" charset="-120"/>
                          <a:cs typeface="Lucida Grande"/>
                        </a:rPr>
                        <a:t>ль</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ргыж 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лзе</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1" u="none" strike="noStrike">
                          <a:effectLst/>
                          <a:latin typeface="Calibri" panose="020F0502020204030204" pitchFamily="34" charset="0"/>
                          <a:ea typeface="PMingLiU" panose="02020500000000000000" pitchFamily="18" charset="-120"/>
                          <a:cs typeface="Calibri" panose="020F0502020204030204" pitchFamily="34" charset="0"/>
                        </a:rPr>
                        <a:t>snowdrift month</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838361"/>
                  </a:ext>
                </a:extLst>
              </a:tr>
              <a:tr h="342331">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март</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ӱярн</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я </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лзе</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1" u="none" strike="noStrike">
                          <a:effectLst/>
                          <a:latin typeface="Calibri" panose="020F0502020204030204" pitchFamily="34" charset="0"/>
                          <a:ea typeface="PMingLiU" panose="02020500000000000000" pitchFamily="18" charset="-120"/>
                          <a:cs typeface="Calibri" panose="020F0502020204030204" pitchFamily="34" charset="0"/>
                        </a:rPr>
                        <a:t>Butter Week (Shrovetide) month</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6474481"/>
                  </a:ext>
                </a:extLst>
              </a:tr>
              <a:tr h="342331">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апр</a:t>
                      </a:r>
                      <a:r>
                        <a:rPr lang="az-Cyrl-AZ" sz="2000" b="1" i="0" u="none" strike="noStrike">
                          <a:effectLst/>
                          <a:latin typeface="Calibri" panose="020F0502020204030204" pitchFamily="34" charset="0"/>
                          <a:ea typeface="PMingLiU" panose="02020500000000000000" pitchFamily="18" charset="-120"/>
                          <a:cs typeface="Lucida Grande"/>
                        </a:rPr>
                        <a:t>е</a:t>
                      </a:r>
                      <a:r>
                        <a:rPr lang="az-Cyrl-AZ" sz="2000" b="0" i="0" u="none" strike="noStrike">
                          <a:effectLst/>
                          <a:latin typeface="Calibri" panose="020F0502020204030204" pitchFamily="34" charset="0"/>
                          <a:ea typeface="PMingLiU" panose="02020500000000000000" pitchFamily="18" charset="-120"/>
                          <a:cs typeface="Lucida Grande"/>
                        </a:rPr>
                        <a:t>ль</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вӱдш</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р 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лзе</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1" u="none" strike="noStrike">
                          <a:effectLst/>
                          <a:latin typeface="Calibri" panose="020F0502020204030204" pitchFamily="34" charset="0"/>
                          <a:ea typeface="PMingLiU" panose="02020500000000000000" pitchFamily="18" charset="-120"/>
                          <a:cs typeface="Calibri" panose="020F0502020204030204" pitchFamily="34" charset="0"/>
                        </a:rPr>
                        <a:t>high water month</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5507232"/>
                  </a:ext>
                </a:extLst>
              </a:tr>
              <a:tr h="342331">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май</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аг</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лзе</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1" u="none" strike="noStrike">
                          <a:effectLst/>
                          <a:latin typeface="Calibri" panose="020F0502020204030204" pitchFamily="34" charset="0"/>
                          <a:ea typeface="PMingLiU" panose="02020500000000000000" pitchFamily="18" charset="-120"/>
                          <a:cs typeface="Calibri" panose="020F0502020204030204" pitchFamily="34" charset="0"/>
                        </a:rPr>
                        <a:t>field work month</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255333"/>
                  </a:ext>
                </a:extLst>
              </a:tr>
              <a:tr h="342331">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и</a:t>
                      </a:r>
                      <a:r>
                        <a:rPr lang="az-Cyrl-AZ" sz="2000" b="1" i="0" u="none" strike="noStrike">
                          <a:effectLst/>
                          <a:latin typeface="Calibri" panose="020F0502020204030204" pitchFamily="34" charset="0"/>
                          <a:ea typeface="PMingLiU" panose="02020500000000000000" pitchFamily="18" charset="-120"/>
                          <a:cs typeface="Lucida Grande"/>
                        </a:rPr>
                        <a:t>ю</a:t>
                      </a:r>
                      <a:r>
                        <a:rPr lang="az-Cyrl-AZ" sz="2000" b="0" i="0" u="none" strike="noStrike">
                          <a:effectLst/>
                          <a:latin typeface="Calibri" panose="020F0502020204030204" pitchFamily="34" charset="0"/>
                          <a:ea typeface="PMingLiU" panose="02020500000000000000" pitchFamily="18" charset="-120"/>
                          <a:cs typeface="Lucida Grande"/>
                        </a:rPr>
                        <a:t>нь</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пел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дыш 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лзе</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1" u="none" strike="noStrike">
                          <a:effectLst/>
                          <a:latin typeface="Calibri" panose="020F0502020204030204" pitchFamily="34" charset="0"/>
                          <a:ea typeface="PMingLiU" panose="02020500000000000000" pitchFamily="18" charset="-120"/>
                          <a:cs typeface="Calibri" panose="020F0502020204030204" pitchFamily="34" charset="0"/>
                        </a:rPr>
                        <a:t>flower month</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949617"/>
                  </a:ext>
                </a:extLst>
              </a:tr>
              <a:tr h="342331">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и</a:t>
                      </a:r>
                      <a:r>
                        <a:rPr lang="az-Cyrl-AZ" sz="2000" b="1" i="0" u="none" strike="noStrike">
                          <a:effectLst/>
                          <a:latin typeface="Calibri" panose="020F0502020204030204" pitchFamily="34" charset="0"/>
                          <a:ea typeface="PMingLiU" panose="02020500000000000000" pitchFamily="18" charset="-120"/>
                          <a:cs typeface="Lucida Grande"/>
                        </a:rPr>
                        <a:t>ю</a:t>
                      </a:r>
                      <a:r>
                        <a:rPr lang="az-Cyrl-AZ" sz="2000" b="0" i="0" u="none" strike="noStrike">
                          <a:effectLst/>
                          <a:latin typeface="Calibri" panose="020F0502020204030204" pitchFamily="34" charset="0"/>
                          <a:ea typeface="PMingLiU" panose="02020500000000000000" pitchFamily="18" charset="-120"/>
                          <a:cs typeface="Lucida Grande"/>
                        </a:rPr>
                        <a:t>ль</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сӱр</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 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лзе</a:t>
                      </a:r>
                      <a:endParaRPr lang="az-Cyrl-AZ" sz="2000" b="0" i="0" u="none" strike="noStrike" dirty="0">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1" u="none" strike="noStrike">
                          <a:effectLst/>
                          <a:latin typeface="Calibri" panose="020F0502020204030204" pitchFamily="34" charset="0"/>
                          <a:ea typeface="PMingLiU" panose="02020500000000000000" pitchFamily="18" charset="-120"/>
                          <a:cs typeface="Calibri" panose="020F0502020204030204" pitchFamily="34" charset="0"/>
                        </a:rPr>
                        <a:t>Sürem (name of a celebration) month</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4601618"/>
                  </a:ext>
                </a:extLst>
              </a:tr>
              <a:tr h="342331">
                <a:tc>
                  <a:txBody>
                    <a:bodyPr/>
                    <a:lstStyle/>
                    <a:p>
                      <a:pPr algn="just" fontAlgn="t">
                        <a:spcBef>
                          <a:spcPts val="0"/>
                        </a:spcBef>
                        <a:spcAft>
                          <a:spcPts val="0"/>
                        </a:spcAft>
                      </a:pPr>
                      <a:r>
                        <a:rPr lang="az-Cyrl-AZ" sz="2000" b="1" i="0" u="none" strike="noStrike">
                          <a:effectLst/>
                          <a:latin typeface="Calibri" panose="020F0502020204030204" pitchFamily="34" charset="0"/>
                          <a:ea typeface="PMingLiU" panose="02020500000000000000" pitchFamily="18" charset="-120"/>
                          <a:cs typeface="Lucida Grande"/>
                        </a:rPr>
                        <a:t>а</a:t>
                      </a:r>
                      <a:r>
                        <a:rPr lang="az-Cyrl-AZ" sz="2000" b="0" i="0" u="none" strike="noStrike">
                          <a:effectLst/>
                          <a:latin typeface="Calibri" panose="020F0502020204030204" pitchFamily="34" charset="0"/>
                          <a:ea typeface="PMingLiU" panose="02020500000000000000" pitchFamily="18" charset="-120"/>
                          <a:cs typeface="Lucida Grande"/>
                        </a:rPr>
                        <a:t>вгуст</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сорл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лзе</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1" u="none" strike="noStrike">
                          <a:effectLst/>
                          <a:latin typeface="Calibri" panose="020F0502020204030204" pitchFamily="34" charset="0"/>
                          <a:ea typeface="PMingLiU" panose="02020500000000000000" pitchFamily="18" charset="-120"/>
                          <a:cs typeface="Calibri" panose="020F0502020204030204" pitchFamily="34" charset="0"/>
                        </a:rPr>
                        <a:t>sickle month</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799933"/>
                  </a:ext>
                </a:extLst>
              </a:tr>
              <a:tr h="342331">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сент</a:t>
                      </a:r>
                      <a:r>
                        <a:rPr lang="az-Cyrl-AZ" sz="2000" b="1" i="0" u="none" strike="noStrike">
                          <a:effectLst/>
                          <a:latin typeface="Calibri" panose="020F0502020204030204" pitchFamily="34" charset="0"/>
                          <a:ea typeface="PMingLiU" panose="02020500000000000000" pitchFamily="18" charset="-120"/>
                          <a:cs typeface="Lucida Grande"/>
                        </a:rPr>
                        <a:t>я</a:t>
                      </a:r>
                      <a:r>
                        <a:rPr lang="az-Cyrl-AZ" sz="2000" b="0" i="0" u="none" strike="noStrike">
                          <a:effectLst/>
                          <a:latin typeface="Calibri" panose="020F0502020204030204" pitchFamily="34" charset="0"/>
                          <a:ea typeface="PMingLiU" panose="02020500000000000000" pitchFamily="18" charset="-120"/>
                          <a:cs typeface="Lucida Grande"/>
                        </a:rPr>
                        <a:t>брь</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дым 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лзе</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1" u="none" strike="noStrike">
                          <a:effectLst/>
                          <a:latin typeface="Calibri" panose="020F0502020204030204" pitchFamily="34" charset="0"/>
                          <a:ea typeface="PMingLiU" panose="02020500000000000000" pitchFamily="18" charset="-120"/>
                          <a:cs typeface="Calibri" panose="020F0502020204030204" pitchFamily="34" charset="0"/>
                        </a:rPr>
                        <a:t>threshing floor month</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73994"/>
                  </a:ext>
                </a:extLst>
              </a:tr>
              <a:tr h="342331">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окт</a:t>
                      </a:r>
                      <a:r>
                        <a:rPr lang="az-Cyrl-AZ" sz="2000" b="1" i="0" u="none" strike="noStrike">
                          <a:effectLst/>
                          <a:latin typeface="Calibri" panose="020F0502020204030204" pitchFamily="34" charset="0"/>
                          <a:ea typeface="PMingLiU" panose="02020500000000000000" pitchFamily="18" charset="-120"/>
                          <a:cs typeface="Lucida Grande"/>
                        </a:rPr>
                        <a:t>я</a:t>
                      </a:r>
                      <a:r>
                        <a:rPr lang="az-Cyrl-AZ" sz="2000" b="0" i="0" u="none" strike="noStrike">
                          <a:effectLst/>
                          <a:latin typeface="Calibri" panose="020F0502020204030204" pitchFamily="34" charset="0"/>
                          <a:ea typeface="PMingLiU" panose="02020500000000000000" pitchFamily="18" charset="-120"/>
                          <a:cs typeface="Lucida Grande"/>
                        </a:rPr>
                        <a:t>брь</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шыж</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лзе</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1" u="none" strike="noStrike">
                          <a:effectLst/>
                          <a:latin typeface="Calibri" panose="020F0502020204030204" pitchFamily="34" charset="0"/>
                          <a:ea typeface="PMingLiU" panose="02020500000000000000" pitchFamily="18" charset="-120"/>
                          <a:cs typeface="Calibri" panose="020F0502020204030204" pitchFamily="34" charset="0"/>
                        </a:rPr>
                        <a:t>drizzle month</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264618"/>
                  </a:ext>
                </a:extLst>
              </a:tr>
              <a:tr h="342331">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Lucida Grande"/>
                        </a:rPr>
                        <a:t>но</a:t>
                      </a:r>
                      <a:r>
                        <a:rPr lang="az-Cyrl-AZ" sz="2000" b="1" i="0" u="none" strike="noStrike">
                          <a:effectLst/>
                          <a:latin typeface="Calibri" panose="020F0502020204030204" pitchFamily="34" charset="0"/>
                          <a:ea typeface="PMingLiU" panose="02020500000000000000" pitchFamily="18" charset="-120"/>
                          <a:cs typeface="Lucida Grande"/>
                        </a:rPr>
                        <a:t>я</a:t>
                      </a:r>
                      <a:r>
                        <a:rPr lang="az-Cyrl-AZ" sz="2000" b="0" i="0" u="none" strike="noStrike">
                          <a:effectLst/>
                          <a:latin typeface="Calibri" panose="020F0502020204030204" pitchFamily="34" charset="0"/>
                          <a:ea typeface="PMingLiU" panose="02020500000000000000" pitchFamily="18" charset="-120"/>
                          <a:cs typeface="Lucida Grande"/>
                        </a:rPr>
                        <a:t>брь</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лме т</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лзе</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1" u="none" strike="noStrike">
                          <a:effectLst/>
                          <a:latin typeface="Calibri" panose="020F0502020204030204" pitchFamily="34" charset="0"/>
                          <a:ea typeface="PMingLiU" panose="02020500000000000000" pitchFamily="18" charset="-120"/>
                          <a:cs typeface="Calibri" panose="020F0502020204030204" pitchFamily="34" charset="0"/>
                        </a:rPr>
                        <a:t>frost month</a:t>
                      </a:r>
                      <a:endParaRPr lang="en-US"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318544"/>
                  </a:ext>
                </a:extLst>
              </a:tr>
              <a:tr h="342331">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дек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брь</a:t>
                      </a:r>
                      <a:endParaRPr lang="az-Cyrl-AZ" sz="2000" b="0" i="0" u="none" strike="noStrike">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ле 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лзе</a:t>
                      </a:r>
                      <a:endParaRPr lang="az-Cyrl-AZ" sz="2000" b="0" i="0" u="none" strike="noStrike" dirty="0">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1" u="none" strike="noStrike" dirty="0">
                          <a:effectLst/>
                          <a:latin typeface="Calibri" panose="020F0502020204030204" pitchFamily="34" charset="0"/>
                          <a:ea typeface="PMingLiU" panose="02020500000000000000" pitchFamily="18" charset="-120"/>
                          <a:cs typeface="Calibri" panose="020F0502020204030204" pitchFamily="34" charset="0"/>
                        </a:rPr>
                        <a:t>winter month</a:t>
                      </a:r>
                      <a:endParaRPr lang="en-US" sz="2000" b="0" i="0" u="none" strike="noStrike" dirty="0">
                        <a:effectLst/>
                        <a:latin typeface="Arial" panose="020B0604020202020204" pitchFamily="34" charset="0"/>
                      </a:endParaRPr>
                    </a:p>
                  </a:txBody>
                  <a:tcPr marL="102528" marR="102528" marT="1424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550382"/>
                  </a:ext>
                </a:extLst>
              </a:tr>
            </a:tbl>
          </a:graphicData>
        </a:graphic>
      </p:graphicFrame>
    </p:spTree>
    <p:extLst>
      <p:ext uri="{BB962C8B-B14F-4D97-AF65-F5344CB8AC3E}">
        <p14:creationId xmlns:p14="http://schemas.microsoft.com/office/powerpoint/2010/main" val="18208327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2. </a:t>
            </a:r>
            <a:r>
              <a:rPr lang="en-GB" sz="3600" u="sng" dirty="0">
                <a:latin typeface="Calibri" panose="020F0502020204030204" pitchFamily="34" charset="0"/>
                <a:ea typeface="Times New Roman" panose="02020603050405020304" pitchFamily="18" charset="0"/>
                <a:cs typeface="Calibri" panose="020F0502020204030204" pitchFamily="34" charset="0"/>
              </a:rPr>
              <a:t>The derivational suffix -</a:t>
            </a:r>
            <a:r>
              <a:rPr lang="az-Cyrl-AZ" sz="3600" u="sng" dirty="0">
                <a:latin typeface="Calibri" panose="020F0502020204030204" pitchFamily="34" charset="0"/>
                <a:ea typeface="Times New Roman" panose="02020603050405020304" pitchFamily="18" charset="0"/>
                <a:cs typeface="Calibri" panose="020F0502020204030204" pitchFamily="34" charset="0"/>
              </a:rPr>
              <a:t>ан</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37</a:t>
            </a:fld>
            <a:endParaRPr lang="en-GB"/>
          </a:p>
        </p:txBody>
      </p:sp>
      <p:sp>
        <p:nvSpPr>
          <p:cNvPr id="6" name="Content Placeholder 2">
            <a:extLst>
              <a:ext uri="{FF2B5EF4-FFF2-40B4-BE49-F238E27FC236}">
                <a16:creationId xmlns:a16="http://schemas.microsoft.com/office/drawing/2014/main" id="{98D41739-88C8-4705-817A-A715DD1E77C3}"/>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de-AT" dirty="0"/>
              <a:t>йӱр </a:t>
            </a:r>
            <a:r>
              <a:rPr lang="en-US" dirty="0">
                <a:latin typeface="Calibri" panose="020F0502020204030204" pitchFamily="34" charset="0"/>
                <a:ea typeface="PMingLiU" panose="02020500000000000000" pitchFamily="18" charset="-120"/>
              </a:rPr>
              <a:t>‘rain’</a:t>
            </a:r>
            <a:endParaRPr lang="de-AT" dirty="0"/>
          </a:p>
          <a:p>
            <a:pPr marL="0" indent="0">
              <a:buNone/>
            </a:pPr>
            <a:r>
              <a:rPr lang="en-GB" dirty="0"/>
              <a:t>	</a:t>
            </a:r>
            <a:r>
              <a:rPr lang="de-AT" dirty="0"/>
              <a:t>&gt; йӱр</a:t>
            </a:r>
            <a:r>
              <a:rPr lang="de-AT" b="1" dirty="0"/>
              <a:t>а</a:t>
            </a:r>
            <a:r>
              <a:rPr lang="de-AT" dirty="0"/>
              <a:t>н</a:t>
            </a:r>
            <a:endParaRPr lang="en-GB" dirty="0"/>
          </a:p>
          <a:p>
            <a:pPr marL="0" indent="0">
              <a:buNone/>
            </a:pPr>
            <a:r>
              <a:rPr lang="en-GB" dirty="0" err="1"/>
              <a:t>лум</a:t>
            </a:r>
            <a:r>
              <a:rPr lang="en-GB" dirty="0"/>
              <a:t> </a:t>
            </a:r>
            <a:r>
              <a:rPr lang="en-US" dirty="0">
                <a:latin typeface="Calibri" panose="020F0502020204030204" pitchFamily="34" charset="0"/>
                <a:ea typeface="PMingLiU" panose="02020500000000000000" pitchFamily="18" charset="-120"/>
              </a:rPr>
              <a:t>‘snow’</a:t>
            </a:r>
            <a:endParaRPr lang="en-GB" dirty="0"/>
          </a:p>
          <a:p>
            <a:pPr marL="0" indent="0">
              <a:buNone/>
            </a:pPr>
            <a:r>
              <a:rPr lang="en-GB" dirty="0"/>
              <a:t>	&gt; </a:t>
            </a:r>
            <a:r>
              <a:rPr lang="mi-NZ" dirty="0"/>
              <a:t>лум</a:t>
            </a:r>
            <a:r>
              <a:rPr lang="mi-NZ" b="1" dirty="0"/>
              <a:t>а</a:t>
            </a:r>
            <a:r>
              <a:rPr lang="mi-NZ" dirty="0"/>
              <a:t>н</a:t>
            </a:r>
            <a:endParaRPr lang="en-GB" dirty="0"/>
          </a:p>
          <a:p>
            <a:pPr marL="0" indent="0">
              <a:buNone/>
            </a:pPr>
            <a:r>
              <a:rPr lang="de-AT" dirty="0"/>
              <a:t>к</a:t>
            </a:r>
            <a:r>
              <a:rPr lang="en-GB" b="1" dirty="0" err="1"/>
              <a:t>е</a:t>
            </a:r>
            <a:r>
              <a:rPr lang="en-GB" dirty="0" err="1"/>
              <a:t>че</a:t>
            </a:r>
            <a:r>
              <a:rPr lang="en-GB" dirty="0"/>
              <a:t> </a:t>
            </a:r>
            <a:r>
              <a:rPr lang="en-US" dirty="0">
                <a:latin typeface="Calibri" panose="020F0502020204030204" pitchFamily="34" charset="0"/>
                <a:ea typeface="PMingLiU" panose="02020500000000000000" pitchFamily="18" charset="-120"/>
              </a:rPr>
              <a:t>‘sun’</a:t>
            </a:r>
            <a:endParaRPr lang="en-GB" dirty="0"/>
          </a:p>
          <a:p>
            <a:pPr marL="0" indent="0">
              <a:buNone/>
            </a:pPr>
            <a:r>
              <a:rPr lang="en-GB" dirty="0"/>
              <a:t>	</a:t>
            </a:r>
            <a:r>
              <a:rPr lang="de-AT" dirty="0"/>
              <a:t>&gt; кеч</a:t>
            </a:r>
            <a:r>
              <a:rPr lang="de-AT" b="1" dirty="0"/>
              <a:t>а</a:t>
            </a:r>
            <a:r>
              <a:rPr lang="de-AT" dirty="0"/>
              <a:t>н</a:t>
            </a:r>
            <a:endParaRPr lang="en-GB" dirty="0"/>
          </a:p>
          <a:p>
            <a:pPr marL="0" indent="0">
              <a:buNone/>
            </a:pPr>
            <a:r>
              <a:rPr lang="en-GB" b="1" dirty="0" err="1"/>
              <a:t>э</a:t>
            </a:r>
            <a:r>
              <a:rPr lang="en-GB" dirty="0" err="1"/>
              <a:t>рге</a:t>
            </a:r>
            <a:r>
              <a:rPr lang="en-GB" dirty="0"/>
              <a:t> </a:t>
            </a:r>
            <a:r>
              <a:rPr lang="en-US" dirty="0">
                <a:latin typeface="Calibri" panose="020F0502020204030204" pitchFamily="34" charset="0"/>
                <a:ea typeface="PMingLiU" panose="02020500000000000000" pitchFamily="18" charset="-120"/>
              </a:rPr>
              <a:t>‘son’</a:t>
            </a:r>
            <a:endParaRPr lang="en-GB" dirty="0"/>
          </a:p>
          <a:p>
            <a:pPr marL="0" indent="0">
              <a:buNone/>
            </a:pPr>
            <a:r>
              <a:rPr lang="de-AT" dirty="0"/>
              <a:t>	&gt; эрг</a:t>
            </a:r>
            <a:r>
              <a:rPr lang="de-AT" b="1" dirty="0"/>
              <a:t>а</a:t>
            </a:r>
            <a:r>
              <a:rPr lang="de-AT" dirty="0"/>
              <a:t>н</a:t>
            </a:r>
            <a:endParaRPr lang="en-GB" dirty="0"/>
          </a:p>
          <a:p>
            <a:pPr marL="0" indent="0">
              <a:buNone/>
            </a:pPr>
            <a:r>
              <a:rPr lang="en-GB" dirty="0" err="1"/>
              <a:t>вич</a:t>
            </a:r>
            <a:r>
              <a:rPr lang="en-GB" dirty="0"/>
              <a:t> </a:t>
            </a:r>
            <a:r>
              <a:rPr lang="en-GB" dirty="0" err="1"/>
              <a:t>ч</a:t>
            </a:r>
            <a:r>
              <a:rPr lang="en-GB" b="1" dirty="0" err="1"/>
              <a:t>е</a:t>
            </a:r>
            <a:r>
              <a:rPr lang="en-GB" dirty="0" err="1"/>
              <a:t>рле</a:t>
            </a:r>
            <a:r>
              <a:rPr lang="en-GB" dirty="0"/>
              <a:t> </a:t>
            </a:r>
            <a:r>
              <a:rPr lang="en-GB" dirty="0" err="1"/>
              <a:t>йоч</a:t>
            </a:r>
            <a:r>
              <a:rPr lang="en-GB" b="1" dirty="0" err="1"/>
              <a:t>а</a:t>
            </a:r>
            <a:r>
              <a:rPr lang="en-GB" dirty="0"/>
              <a:t> </a:t>
            </a:r>
            <a:r>
              <a:rPr lang="en-US" dirty="0">
                <a:latin typeface="Calibri" panose="020F0502020204030204" pitchFamily="34" charset="0"/>
                <a:ea typeface="PMingLiU" panose="02020500000000000000" pitchFamily="18" charset="-120"/>
              </a:rPr>
              <a:t>‘five sick children’</a:t>
            </a:r>
            <a:endParaRPr lang="en-GB" dirty="0"/>
          </a:p>
          <a:p>
            <a:pPr marL="0" indent="0">
              <a:buNone/>
            </a:pPr>
            <a:r>
              <a:rPr lang="en-GB" dirty="0"/>
              <a:t>	&gt; </a:t>
            </a:r>
            <a:r>
              <a:rPr lang="en-GB" dirty="0" err="1"/>
              <a:t>вич</a:t>
            </a:r>
            <a:r>
              <a:rPr lang="en-GB" dirty="0"/>
              <a:t> </a:t>
            </a:r>
            <a:r>
              <a:rPr lang="en-GB" dirty="0" err="1"/>
              <a:t>ч</a:t>
            </a:r>
            <a:r>
              <a:rPr lang="en-GB" b="1" dirty="0" err="1"/>
              <a:t>е</a:t>
            </a:r>
            <a:r>
              <a:rPr lang="en-GB" dirty="0" err="1"/>
              <a:t>рле</a:t>
            </a:r>
            <a:r>
              <a:rPr lang="en-GB" dirty="0"/>
              <a:t> </a:t>
            </a:r>
            <a:r>
              <a:rPr lang="en-GB" dirty="0" err="1"/>
              <a:t>йоч</a:t>
            </a:r>
            <a:r>
              <a:rPr lang="en-GB" b="1" dirty="0" err="1"/>
              <a:t>а</a:t>
            </a:r>
            <a:r>
              <a:rPr lang="en-GB" dirty="0" err="1"/>
              <a:t>н</a:t>
            </a:r>
            <a:endParaRPr lang="en-GB" dirty="0"/>
          </a:p>
        </p:txBody>
      </p:sp>
    </p:spTree>
    <p:extLst>
      <p:ext uri="{BB962C8B-B14F-4D97-AF65-F5344CB8AC3E}">
        <p14:creationId xmlns:p14="http://schemas.microsoft.com/office/powerpoint/2010/main" val="3366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D137-EA38-4957-A345-8C0F1B544DFB}"/>
              </a:ext>
            </a:extLst>
          </p:cNvPr>
          <p:cNvSpPr>
            <a:spLocks noGrp="1"/>
          </p:cNvSpPr>
          <p:nvPr>
            <p:ph type="title"/>
          </p:nvPr>
        </p:nvSpPr>
        <p:spPr/>
        <p:txBody>
          <a:bodyPr>
            <a:normAutofit/>
          </a:bodyPr>
          <a:lstStyle/>
          <a:p>
            <a:pPr algn="just">
              <a:spcBef>
                <a:spcPts val="1800"/>
              </a:spcBef>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 </a:t>
            </a:r>
            <a:r>
              <a:rPr lang="en-GB" sz="3600" u="sng" dirty="0" err="1">
                <a:latin typeface="Calibri" panose="020F0502020204030204" pitchFamily="34" charset="0"/>
                <a:ea typeface="Times New Roman" panose="02020603050405020304" pitchFamily="18" charset="0"/>
                <a:cs typeface="Calibri" panose="020F0502020204030204" pitchFamily="34" charset="0"/>
              </a:rPr>
              <a:t>ден</a:t>
            </a:r>
            <a:r>
              <a:rPr lang="en-GB" sz="3600" u="sng" dirty="0">
                <a:latin typeface="Calibri" panose="020F0502020204030204" pitchFamily="34" charset="0"/>
                <a:ea typeface="Times New Roman" panose="02020603050405020304" pitchFamily="18" charset="0"/>
                <a:cs typeface="Calibri" panose="020F0502020204030204" pitchFamily="34" charset="0"/>
              </a:rPr>
              <a:t> ‘and’</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971BB85-4FEC-4C0C-A396-AB4C5C4795E1}"/>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3A40D0FA-546C-4260-AB66-A2E6F7F38047}"/>
              </a:ext>
            </a:extLst>
          </p:cNvPr>
          <p:cNvSpPr>
            <a:spLocks noGrp="1"/>
          </p:cNvSpPr>
          <p:nvPr>
            <p:ph type="sldNum" sz="quarter" idx="12"/>
          </p:nvPr>
        </p:nvSpPr>
        <p:spPr/>
        <p:txBody>
          <a:bodyPr/>
          <a:lstStyle/>
          <a:p>
            <a:fld id="{055DE2CD-379D-4002-80ED-F7724F598CF3}" type="slidenum">
              <a:rPr lang="en-GB" smtClean="0"/>
              <a:t>38</a:t>
            </a:fld>
            <a:endParaRPr lang="en-GB"/>
          </a:p>
        </p:txBody>
      </p:sp>
      <p:sp>
        <p:nvSpPr>
          <p:cNvPr id="6" name="Content Placeholder 2">
            <a:extLst>
              <a:ext uri="{FF2B5EF4-FFF2-40B4-BE49-F238E27FC236}">
                <a16:creationId xmlns:a16="http://schemas.microsoft.com/office/drawing/2014/main" id="{98D41739-88C8-4705-817A-A715DD1E77C3}"/>
              </a:ext>
            </a:extLst>
          </p:cNvPr>
          <p:cNvSpPr>
            <a:spLocks noGrp="1"/>
          </p:cNvSpPr>
          <p:nvPr>
            <p:ph idx="1"/>
          </p:nvPr>
        </p:nvSpPr>
        <p:spPr>
          <a:xfrm>
            <a:off x="838200" y="1825625"/>
            <a:ext cx="10515600" cy="4351338"/>
          </a:xfrm>
        </p:spPr>
        <p:txBody>
          <a:bodyPr/>
          <a:lstStyle/>
          <a:p>
            <a:pPr marL="0" indent="0">
              <a:buNone/>
            </a:pPr>
            <a:r>
              <a:rPr lang="mi-NZ" dirty="0"/>
              <a:t>Серг</a:t>
            </a:r>
            <a:r>
              <a:rPr lang="mi-NZ" b="1" dirty="0"/>
              <a:t>е</a:t>
            </a:r>
            <a:r>
              <a:rPr lang="mi-NZ" dirty="0"/>
              <a:t> д</a:t>
            </a:r>
            <a:r>
              <a:rPr lang="mi-NZ" b="1" dirty="0"/>
              <a:t>е</a:t>
            </a:r>
            <a:r>
              <a:rPr lang="mi-NZ" dirty="0"/>
              <a:t>не кутыр</a:t>
            </a:r>
            <a:r>
              <a:rPr lang="mi-NZ" b="1" dirty="0"/>
              <a:t>е</a:t>
            </a:r>
            <a:r>
              <a:rPr lang="mi-NZ" dirty="0"/>
              <a:t>м. ‘I’m talking with Serge’</a:t>
            </a:r>
          </a:p>
          <a:p>
            <a:pPr marL="0" indent="0">
              <a:buNone/>
            </a:pPr>
            <a:r>
              <a:rPr lang="mi-NZ" dirty="0"/>
              <a:t>	&gt; Серг</a:t>
            </a:r>
            <a:r>
              <a:rPr lang="mi-NZ" b="1" dirty="0"/>
              <a:t>е</a:t>
            </a:r>
            <a:r>
              <a:rPr lang="mi-NZ" dirty="0"/>
              <a:t> ден Ел</a:t>
            </a:r>
            <a:r>
              <a:rPr lang="mi-NZ" b="1" dirty="0"/>
              <a:t>у</a:t>
            </a:r>
            <a:endParaRPr lang="mi-NZ" dirty="0"/>
          </a:p>
          <a:p>
            <a:pPr marL="0" indent="0">
              <a:buNone/>
            </a:pPr>
            <a:endParaRPr lang="mi-NZ" b="1" dirty="0"/>
          </a:p>
          <a:p>
            <a:pPr marL="0" indent="0">
              <a:buNone/>
            </a:pPr>
            <a:r>
              <a:rPr lang="en-US" dirty="0" err="1"/>
              <a:t>Ел</a:t>
            </a:r>
            <a:r>
              <a:rPr lang="en-US" b="1" dirty="0" err="1"/>
              <a:t>у</a:t>
            </a:r>
            <a:r>
              <a:rPr lang="en-US" b="1" dirty="0"/>
              <a:t> </a:t>
            </a:r>
            <a:r>
              <a:rPr lang="en-US" dirty="0" err="1"/>
              <a:t>ден</a:t>
            </a:r>
            <a:r>
              <a:rPr lang="en-US" dirty="0"/>
              <a:t> </a:t>
            </a:r>
            <a:r>
              <a:rPr lang="en-US" dirty="0" err="1"/>
              <a:t>Серг</a:t>
            </a:r>
            <a:r>
              <a:rPr lang="en-US" b="1" dirty="0" err="1"/>
              <a:t>е</a:t>
            </a:r>
            <a:r>
              <a:rPr lang="en-US" dirty="0" err="1"/>
              <a:t>н</a:t>
            </a:r>
            <a:r>
              <a:rPr lang="en-US" dirty="0"/>
              <a:t> </a:t>
            </a:r>
            <a:r>
              <a:rPr lang="en-US" dirty="0" err="1"/>
              <a:t>йоч</a:t>
            </a:r>
            <a:r>
              <a:rPr lang="en-US" b="1" dirty="0" err="1"/>
              <a:t>а</a:t>
            </a:r>
            <a:r>
              <a:rPr lang="en-US" dirty="0" err="1"/>
              <a:t>шт</a:t>
            </a:r>
            <a:r>
              <a:rPr lang="en-US" dirty="0"/>
              <a:t> </a:t>
            </a:r>
            <a:r>
              <a:rPr lang="en-US" b="1" dirty="0" err="1"/>
              <a:t>у</a:t>
            </a:r>
            <a:r>
              <a:rPr lang="en-US" dirty="0" err="1"/>
              <a:t>ло</a:t>
            </a:r>
            <a:r>
              <a:rPr lang="en-US" dirty="0"/>
              <a:t>?</a:t>
            </a:r>
            <a:endParaRPr lang="mi-NZ" b="1" dirty="0"/>
          </a:p>
        </p:txBody>
      </p:sp>
      <p:cxnSp>
        <p:nvCxnSpPr>
          <p:cNvPr id="7" name="Straight Connector 6">
            <a:extLst>
              <a:ext uri="{FF2B5EF4-FFF2-40B4-BE49-F238E27FC236}">
                <a16:creationId xmlns:a16="http://schemas.microsoft.com/office/drawing/2014/main" id="{AD8E7736-161A-449A-9C61-B3651976D1B4}"/>
              </a:ext>
            </a:extLst>
          </p:cNvPr>
          <p:cNvCxnSpPr>
            <a:cxnSpLocks/>
          </p:cNvCxnSpPr>
          <p:nvPr/>
        </p:nvCxnSpPr>
        <p:spPr>
          <a:xfrm>
            <a:off x="2980585" y="3833695"/>
            <a:ext cx="266707"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03DAAE69-98EA-4C7E-88A6-776D4141176C}"/>
              </a:ext>
            </a:extLst>
          </p:cNvPr>
          <p:cNvCxnSpPr>
            <a:cxnSpLocks/>
          </p:cNvCxnSpPr>
          <p:nvPr/>
        </p:nvCxnSpPr>
        <p:spPr>
          <a:xfrm>
            <a:off x="1327631" y="3833695"/>
            <a:ext cx="266707"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25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39</a:t>
            </a:fld>
            <a:endParaRPr lang="en-GB"/>
          </a:p>
        </p:txBody>
      </p:sp>
    </p:spTree>
    <p:extLst>
      <p:ext uri="{BB962C8B-B14F-4D97-AF65-F5344CB8AC3E}">
        <p14:creationId xmlns:p14="http://schemas.microsoft.com/office/powerpoint/2010/main" val="224009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Verbs</a:t>
            </a:r>
          </a:p>
          <a:p>
            <a:pPr marL="0" indent="0" algn="just">
              <a:spcBef>
                <a:spcPts val="1200"/>
              </a:spcBef>
              <a:buNone/>
            </a:pP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a:p>
            <a:pPr marL="742950" indent="-742950" algn="just">
              <a:spcBef>
                <a:spcPts val="1200"/>
              </a:spcBef>
              <a:buAutoNum type="arabicPeriod"/>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sp>
        <p:nvSpPr>
          <p:cNvPr id="2" name="Cloud 1">
            <a:extLst>
              <a:ext uri="{FF2B5EF4-FFF2-40B4-BE49-F238E27FC236}">
                <a16:creationId xmlns:a16="http://schemas.microsoft.com/office/drawing/2014/main" id="{2992976D-A005-4B10-9DFA-77BA79C71548}"/>
              </a:ext>
            </a:extLst>
          </p:cNvPr>
          <p:cNvSpPr/>
          <p:nvPr/>
        </p:nvSpPr>
        <p:spPr>
          <a:xfrm>
            <a:off x="133723" y="3062287"/>
            <a:ext cx="6120000" cy="34766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2400" dirty="0"/>
              <a:t>код- </a:t>
            </a:r>
            <a:r>
              <a:rPr lang="en-GB" sz="2400" dirty="0">
                <a:latin typeface="Calibri" panose="020F0502020204030204" pitchFamily="34" charset="0"/>
                <a:ea typeface="Times New Roman" panose="02020603050405020304" pitchFamily="18" charset="0"/>
                <a:cs typeface="Times New Roman" panose="02020603050405020304" pitchFamily="18" charset="0"/>
              </a:rPr>
              <a:t>‘to stay’</a:t>
            </a:r>
          </a:p>
          <a:p>
            <a:pPr algn="ctr"/>
            <a:r>
              <a:rPr lang="de-AT" sz="2400" dirty="0"/>
              <a:t>шинч- ‘to sit down’</a:t>
            </a:r>
          </a:p>
          <a:p>
            <a:pPr algn="ctr"/>
            <a:r>
              <a:rPr lang="en-GB" sz="2400" dirty="0" err="1">
                <a:latin typeface="Calibri" panose="020F0502020204030204" pitchFamily="34" charset="0"/>
                <a:cs typeface="Times New Roman" panose="02020603050405020304" pitchFamily="18" charset="0"/>
              </a:rPr>
              <a:t>муралт</a:t>
            </a:r>
            <a:r>
              <a:rPr lang="en-GB" sz="2400" dirty="0">
                <a:latin typeface="Calibri" panose="020F0502020204030204" pitchFamily="34" charset="0"/>
                <a:cs typeface="Times New Roman" panose="02020603050405020304" pitchFamily="18" charset="0"/>
              </a:rPr>
              <a:t>- ‘to be sung’</a:t>
            </a:r>
            <a:endParaRPr lang="de-AT" sz="2400" dirty="0"/>
          </a:p>
          <a:p>
            <a:pPr algn="ctr"/>
            <a:r>
              <a:rPr lang="de-AT" sz="2400" dirty="0"/>
              <a:t>тол-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‘to come’</a:t>
            </a:r>
          </a:p>
          <a:p>
            <a:pPr algn="ctr"/>
            <a:r>
              <a:rPr lang="mi-NZ" sz="2400" dirty="0">
                <a:latin typeface="Calibri" panose="020F0502020204030204" pitchFamily="34" charset="0"/>
                <a:cs typeface="Times New Roman" panose="02020603050405020304" pitchFamily="18" charset="0"/>
              </a:rPr>
              <a:t>пушт-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de-AT" sz="2400" dirty="0">
                <a:effectLst/>
                <a:latin typeface="Calibri" panose="020F0502020204030204" pitchFamily="34" charset="0"/>
                <a:ea typeface="Times New Roman" panose="02020603050405020304" pitchFamily="18" charset="0"/>
                <a:cs typeface="Times New Roman" panose="02020603050405020304" pitchFamily="18" charset="0"/>
              </a:rPr>
              <a:t>to kill</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400" dirty="0"/>
          </a:p>
        </p:txBody>
      </p:sp>
      <p:sp>
        <p:nvSpPr>
          <p:cNvPr id="6" name="Cloud 5">
            <a:extLst>
              <a:ext uri="{FF2B5EF4-FFF2-40B4-BE49-F238E27FC236}">
                <a16:creationId xmlns:a16="http://schemas.microsoft.com/office/drawing/2014/main" id="{4481648D-044E-485F-AFCE-ECAC28E0087F}"/>
              </a:ext>
            </a:extLst>
          </p:cNvPr>
          <p:cNvSpPr/>
          <p:nvPr/>
        </p:nvSpPr>
        <p:spPr>
          <a:xfrm>
            <a:off x="5819775" y="451940"/>
            <a:ext cx="6120000" cy="3476625"/>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i-NZ" sz="2400" dirty="0"/>
              <a:t>кодо- </a:t>
            </a:r>
            <a:r>
              <a:rPr lang="en-GB" sz="2400" dirty="0">
                <a:latin typeface="Calibri" panose="020F0502020204030204" pitchFamily="34" charset="0"/>
                <a:ea typeface="Times New Roman" panose="02020603050405020304" pitchFamily="18" charset="0"/>
                <a:cs typeface="Times New Roman" panose="02020603050405020304" pitchFamily="18" charset="0"/>
              </a:rPr>
              <a:t>‘to leave </a:t>
            </a:r>
            <a:r>
              <a:rPr lang="en-GB" sz="2400" dirty="0" err="1">
                <a:latin typeface="Calibri" panose="020F0502020204030204" pitchFamily="34" charset="0"/>
                <a:ea typeface="Times New Roman" panose="02020603050405020304" pitchFamily="18" charset="0"/>
                <a:cs typeface="Times New Roman" panose="02020603050405020304" pitchFamily="18" charset="0"/>
              </a:rPr>
              <a:t>sth</a:t>
            </a:r>
            <a:r>
              <a:rPr lang="en-GB"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latin typeface="Calibri" panose="020F0502020204030204" pitchFamily="34" charset="0"/>
                <a:ea typeface="Times New Roman" panose="02020603050405020304" pitchFamily="18" charset="0"/>
                <a:cs typeface="Times New Roman" panose="02020603050405020304" pitchFamily="18" charset="0"/>
              </a:rPr>
              <a:t>swh</a:t>
            </a:r>
            <a:r>
              <a:rPr lang="en-GB" sz="2400" dirty="0">
                <a:latin typeface="Calibri" panose="020F0502020204030204" pitchFamily="34" charset="0"/>
                <a:ea typeface="Times New Roman" panose="02020603050405020304" pitchFamily="18" charset="0"/>
                <a:cs typeface="Times New Roman" panose="02020603050405020304" pitchFamily="18" charset="0"/>
              </a:rPr>
              <a:t>.’</a:t>
            </a:r>
          </a:p>
          <a:p>
            <a:pPr algn="ctr"/>
            <a:r>
              <a:rPr lang="de-AT" sz="2400" dirty="0"/>
              <a:t>шинче- ‘to sit’</a:t>
            </a:r>
          </a:p>
          <a:p>
            <a:pPr algn="ctr"/>
            <a:r>
              <a:rPr lang="mi-NZ" sz="2400" dirty="0">
                <a:latin typeface="Calibri" panose="020F0502020204030204" pitchFamily="34" charset="0"/>
                <a:cs typeface="Times New Roman" panose="02020603050405020304" pitchFamily="18" charset="0"/>
              </a:rPr>
              <a:t>муралте- ‘to sing a little’</a:t>
            </a:r>
            <a:endParaRPr lang="de-AT" sz="2400" dirty="0"/>
          </a:p>
          <a:p>
            <a:pPr algn="ctr"/>
            <a:r>
              <a:rPr lang="de-AT" sz="2400" dirty="0"/>
              <a:t>толо-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‘to steal’</a:t>
            </a:r>
          </a:p>
          <a:p>
            <a:pPr algn="ctr"/>
            <a:r>
              <a:rPr lang="mi-NZ" sz="2400" dirty="0">
                <a:latin typeface="Calibri" panose="020F0502020204030204" pitchFamily="34" charset="0"/>
                <a:cs typeface="Times New Roman" panose="02020603050405020304" pitchFamily="18" charset="0"/>
              </a:rPr>
              <a:t>мале-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de-AT" sz="2400" dirty="0">
                <a:effectLst/>
                <a:latin typeface="Calibri" panose="020F0502020204030204" pitchFamily="34" charset="0"/>
                <a:ea typeface="Times New Roman" panose="02020603050405020304" pitchFamily="18" charset="0"/>
                <a:cs typeface="Times New Roman" panose="02020603050405020304" pitchFamily="18" charset="0"/>
              </a:rPr>
              <a:t>to sleep</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400" dirty="0"/>
          </a:p>
        </p:txBody>
      </p:sp>
      <p:sp>
        <p:nvSpPr>
          <p:cNvPr id="7" name="Content Placeholder 2">
            <a:extLst>
              <a:ext uri="{FF2B5EF4-FFF2-40B4-BE49-F238E27FC236}">
                <a16:creationId xmlns:a16="http://schemas.microsoft.com/office/drawing/2014/main" id="{B2DF2873-2D42-4D49-9BE1-4774A2B439BB}"/>
              </a:ext>
            </a:extLst>
          </p:cNvPr>
          <p:cNvSpPr txBox="1">
            <a:spLocks/>
          </p:cNvSpPr>
          <p:nvPr/>
        </p:nvSpPr>
        <p:spPr>
          <a:xfrm>
            <a:off x="719698" y="2627178"/>
            <a:ext cx="3297848" cy="9732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dirty="0"/>
              <a:t>Conjugation I</a:t>
            </a:r>
          </a:p>
          <a:p>
            <a:pPr marL="0" indent="0" algn="ctr">
              <a:buFont typeface="Arial" panose="020B0604020202020204" pitchFamily="34" charset="0"/>
              <a:buNone/>
            </a:pPr>
            <a:r>
              <a:rPr lang="de-AT" dirty="0"/>
              <a:t>(stem -C, -</a:t>
            </a:r>
            <a:r>
              <a:rPr lang="mi-NZ" dirty="0"/>
              <a:t>у, -ӱ)</a:t>
            </a:r>
            <a:endParaRPr lang="en-GB" dirty="0"/>
          </a:p>
        </p:txBody>
      </p:sp>
      <p:sp>
        <p:nvSpPr>
          <p:cNvPr id="8" name="Content Placeholder 2">
            <a:extLst>
              <a:ext uri="{FF2B5EF4-FFF2-40B4-BE49-F238E27FC236}">
                <a16:creationId xmlns:a16="http://schemas.microsoft.com/office/drawing/2014/main" id="{B409C621-3EC1-4B93-A012-302DA18C5905}"/>
              </a:ext>
            </a:extLst>
          </p:cNvPr>
          <p:cNvSpPr txBox="1">
            <a:spLocks/>
          </p:cNvSpPr>
          <p:nvPr/>
        </p:nvSpPr>
        <p:spPr>
          <a:xfrm>
            <a:off x="8153400" y="3332028"/>
            <a:ext cx="3297848" cy="9732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dirty="0"/>
              <a:t>Conjugation II</a:t>
            </a:r>
          </a:p>
          <a:p>
            <a:pPr marL="0" indent="0" algn="ctr">
              <a:buFont typeface="Arial" panose="020B0604020202020204" pitchFamily="34" charset="0"/>
              <a:buNone/>
            </a:pPr>
            <a:r>
              <a:rPr lang="de-AT" dirty="0"/>
              <a:t>(stem -Е</a:t>
            </a:r>
            <a:r>
              <a:rPr lang="mi-NZ" dirty="0"/>
              <a:t>)</a:t>
            </a:r>
            <a:endParaRPr lang="en-GB" dirty="0"/>
          </a:p>
        </p:txBody>
      </p:sp>
      <p:sp>
        <p:nvSpPr>
          <p:cNvPr id="9" name="Content Placeholder 2">
            <a:extLst>
              <a:ext uri="{FF2B5EF4-FFF2-40B4-BE49-F238E27FC236}">
                <a16:creationId xmlns:a16="http://schemas.microsoft.com/office/drawing/2014/main" id="{B828FB72-E9FD-40D3-A13E-E47563211109}"/>
              </a:ext>
            </a:extLst>
          </p:cNvPr>
          <p:cNvSpPr txBox="1">
            <a:spLocks/>
          </p:cNvSpPr>
          <p:nvPr/>
        </p:nvSpPr>
        <p:spPr>
          <a:xfrm>
            <a:off x="575724" y="5281986"/>
            <a:ext cx="862551" cy="9732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dirty="0"/>
              <a:t>~1/3</a:t>
            </a:r>
            <a:endParaRPr lang="en-GB" dirty="0"/>
          </a:p>
        </p:txBody>
      </p:sp>
      <p:sp>
        <p:nvSpPr>
          <p:cNvPr id="10" name="Content Placeholder 2">
            <a:extLst>
              <a:ext uri="{FF2B5EF4-FFF2-40B4-BE49-F238E27FC236}">
                <a16:creationId xmlns:a16="http://schemas.microsoft.com/office/drawing/2014/main" id="{AAF0A6E6-F22E-4A64-B586-CD3AF30113AB}"/>
              </a:ext>
            </a:extLst>
          </p:cNvPr>
          <p:cNvSpPr txBox="1">
            <a:spLocks/>
          </p:cNvSpPr>
          <p:nvPr/>
        </p:nvSpPr>
        <p:spPr>
          <a:xfrm>
            <a:off x="10753725" y="468808"/>
            <a:ext cx="862551" cy="9732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dirty="0"/>
              <a:t>~2/3</a:t>
            </a:r>
            <a:endParaRPr lang="en-GB" dirty="0"/>
          </a:p>
        </p:txBody>
      </p:sp>
      <p:grpSp>
        <p:nvGrpSpPr>
          <p:cNvPr id="18" name="Group 17">
            <a:extLst>
              <a:ext uri="{FF2B5EF4-FFF2-40B4-BE49-F238E27FC236}">
                <a16:creationId xmlns:a16="http://schemas.microsoft.com/office/drawing/2014/main" id="{A71E6ACC-F777-4D0F-ACBF-F0AAAF973EFA}"/>
              </a:ext>
            </a:extLst>
          </p:cNvPr>
          <p:cNvGrpSpPr/>
          <p:nvPr/>
        </p:nvGrpSpPr>
        <p:grpSpPr>
          <a:xfrm rot="19415220">
            <a:off x="3321666" y="2397758"/>
            <a:ext cx="4090547" cy="408800"/>
            <a:chOff x="2228475" y="1264790"/>
            <a:chExt cx="4419975" cy="467420"/>
          </a:xfrm>
        </p:grpSpPr>
        <p:cxnSp>
          <p:nvCxnSpPr>
            <p:cNvPr id="12" name="Straight Arrow Connector 11">
              <a:extLst>
                <a:ext uri="{FF2B5EF4-FFF2-40B4-BE49-F238E27FC236}">
                  <a16:creationId xmlns:a16="http://schemas.microsoft.com/office/drawing/2014/main" id="{08006111-E088-4744-B7DD-E2AB938CEFED}"/>
                </a:ext>
              </a:extLst>
            </p:cNvPr>
            <p:cNvCxnSpPr>
              <a:cxnSpLocks/>
            </p:cNvCxnSpPr>
            <p:nvPr/>
          </p:nvCxnSpPr>
          <p:spPr>
            <a:xfrm flipV="1">
              <a:off x="2228475" y="1732209"/>
              <a:ext cx="4419975" cy="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90ED8FAA-C9E8-42D7-9D3B-E7853A3C6A6C}"/>
                </a:ext>
              </a:extLst>
            </p:cNvPr>
            <p:cNvSpPr txBox="1"/>
            <p:nvPr/>
          </p:nvSpPr>
          <p:spPr>
            <a:xfrm>
              <a:off x="3038287" y="1264790"/>
              <a:ext cx="2800350" cy="422292"/>
            </a:xfrm>
            <a:prstGeom prst="rect">
              <a:avLst/>
            </a:prstGeom>
            <a:noFill/>
          </p:spPr>
          <p:txBody>
            <a:bodyPr wrap="square" rtlCol="0">
              <a:spAutoFit/>
            </a:bodyPr>
            <a:lstStyle/>
            <a:p>
              <a:pPr algn="ctr"/>
              <a:r>
                <a:rPr lang="de-AT" dirty="0">
                  <a:highlight>
                    <a:srgbClr val="C0C0C0"/>
                  </a:highlight>
                </a:rPr>
                <a:t>&lt; intransitive| transitive &gt;</a:t>
              </a:r>
              <a:endParaRPr lang="en-GB" dirty="0">
                <a:highlight>
                  <a:srgbClr val="C0C0C0"/>
                </a:highlight>
              </a:endParaRPr>
            </a:p>
          </p:txBody>
        </p:sp>
      </p:grpSp>
      <p:grpSp>
        <p:nvGrpSpPr>
          <p:cNvPr id="22" name="Group 21">
            <a:extLst>
              <a:ext uri="{FF2B5EF4-FFF2-40B4-BE49-F238E27FC236}">
                <a16:creationId xmlns:a16="http://schemas.microsoft.com/office/drawing/2014/main" id="{DD1A3771-32D5-4EE1-A78A-A0B8FE3ADD8F}"/>
              </a:ext>
            </a:extLst>
          </p:cNvPr>
          <p:cNvGrpSpPr/>
          <p:nvPr/>
        </p:nvGrpSpPr>
        <p:grpSpPr>
          <a:xfrm rot="19415220">
            <a:off x="3745926" y="2697899"/>
            <a:ext cx="4090547" cy="408801"/>
            <a:chOff x="2228475" y="1264789"/>
            <a:chExt cx="4419975" cy="467421"/>
          </a:xfrm>
        </p:grpSpPr>
        <p:cxnSp>
          <p:nvCxnSpPr>
            <p:cNvPr id="23" name="Straight Arrow Connector 22">
              <a:extLst>
                <a:ext uri="{FF2B5EF4-FFF2-40B4-BE49-F238E27FC236}">
                  <a16:creationId xmlns:a16="http://schemas.microsoft.com/office/drawing/2014/main" id="{A7DEDF38-092D-48C9-A248-CD460BC463AE}"/>
                </a:ext>
              </a:extLst>
            </p:cNvPr>
            <p:cNvCxnSpPr>
              <a:cxnSpLocks/>
            </p:cNvCxnSpPr>
            <p:nvPr/>
          </p:nvCxnSpPr>
          <p:spPr>
            <a:xfrm flipV="1">
              <a:off x="2228475" y="1732209"/>
              <a:ext cx="4419975" cy="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AD4A6829-25B9-460B-B086-82E0E25EA2C6}"/>
                </a:ext>
              </a:extLst>
            </p:cNvPr>
            <p:cNvSpPr txBox="1"/>
            <p:nvPr/>
          </p:nvSpPr>
          <p:spPr>
            <a:xfrm>
              <a:off x="3038287" y="1264789"/>
              <a:ext cx="2800350" cy="422293"/>
            </a:xfrm>
            <a:prstGeom prst="rect">
              <a:avLst/>
            </a:prstGeom>
            <a:noFill/>
          </p:spPr>
          <p:txBody>
            <a:bodyPr wrap="square" rtlCol="0">
              <a:spAutoFit/>
            </a:bodyPr>
            <a:lstStyle/>
            <a:p>
              <a:pPr algn="ctr"/>
              <a:r>
                <a:rPr lang="de-AT" dirty="0">
                  <a:highlight>
                    <a:srgbClr val="C0C0C0"/>
                  </a:highlight>
                </a:rPr>
                <a:t>&lt; transformative | static &gt;</a:t>
              </a:r>
              <a:endParaRPr lang="en-GB" dirty="0">
                <a:highlight>
                  <a:srgbClr val="C0C0C0"/>
                </a:highlight>
              </a:endParaRPr>
            </a:p>
          </p:txBody>
        </p:sp>
      </p:grpSp>
      <p:grpSp>
        <p:nvGrpSpPr>
          <p:cNvPr id="25" name="Group 24">
            <a:extLst>
              <a:ext uri="{FF2B5EF4-FFF2-40B4-BE49-F238E27FC236}">
                <a16:creationId xmlns:a16="http://schemas.microsoft.com/office/drawing/2014/main" id="{34A168CA-780B-4E42-8022-CE0731988F40}"/>
              </a:ext>
            </a:extLst>
          </p:cNvPr>
          <p:cNvGrpSpPr/>
          <p:nvPr/>
        </p:nvGrpSpPr>
        <p:grpSpPr>
          <a:xfrm rot="19415220">
            <a:off x="3640347" y="3244423"/>
            <a:ext cx="4291999" cy="408801"/>
            <a:chOff x="2010799" y="1264789"/>
            <a:chExt cx="4637651" cy="467421"/>
          </a:xfrm>
        </p:grpSpPr>
        <p:cxnSp>
          <p:nvCxnSpPr>
            <p:cNvPr id="26" name="Straight Arrow Connector 25">
              <a:extLst>
                <a:ext uri="{FF2B5EF4-FFF2-40B4-BE49-F238E27FC236}">
                  <a16:creationId xmlns:a16="http://schemas.microsoft.com/office/drawing/2014/main" id="{49716297-E845-410E-98BD-7FF60DC4A3E7}"/>
                </a:ext>
              </a:extLst>
            </p:cNvPr>
            <p:cNvCxnSpPr>
              <a:cxnSpLocks/>
            </p:cNvCxnSpPr>
            <p:nvPr/>
          </p:nvCxnSpPr>
          <p:spPr>
            <a:xfrm flipV="1">
              <a:off x="2228475" y="1732209"/>
              <a:ext cx="4419975" cy="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CABA8BD6-12C7-4176-B52C-8DD76F191978}"/>
                </a:ext>
              </a:extLst>
            </p:cNvPr>
            <p:cNvSpPr txBox="1"/>
            <p:nvPr/>
          </p:nvSpPr>
          <p:spPr>
            <a:xfrm>
              <a:off x="2010799" y="1264789"/>
              <a:ext cx="4505124" cy="422293"/>
            </a:xfrm>
            <a:prstGeom prst="rect">
              <a:avLst/>
            </a:prstGeom>
            <a:noFill/>
          </p:spPr>
          <p:txBody>
            <a:bodyPr wrap="square" rtlCol="0">
              <a:spAutoFit/>
            </a:bodyPr>
            <a:lstStyle/>
            <a:p>
              <a:pPr algn="ctr"/>
              <a:r>
                <a:rPr lang="de-AT" dirty="0">
                  <a:highlight>
                    <a:srgbClr val="C0C0C0"/>
                  </a:highlight>
                </a:rPr>
                <a:t>&lt; -</a:t>
              </a:r>
              <a:r>
                <a:rPr lang="mi-NZ" dirty="0">
                  <a:highlight>
                    <a:srgbClr val="C0C0C0"/>
                  </a:highlight>
                </a:rPr>
                <a:t>алт (valency -1)</a:t>
              </a:r>
              <a:r>
                <a:rPr lang="de-AT" dirty="0">
                  <a:highlight>
                    <a:srgbClr val="C0C0C0"/>
                  </a:highlight>
                </a:rPr>
                <a:t> | -а</a:t>
              </a:r>
              <a:r>
                <a:rPr lang="mi-NZ" dirty="0">
                  <a:highlight>
                    <a:srgbClr val="C0C0C0"/>
                  </a:highlight>
                </a:rPr>
                <a:t>лтЕ</a:t>
              </a:r>
              <a:r>
                <a:rPr lang="de-AT" dirty="0">
                  <a:highlight>
                    <a:srgbClr val="C0C0C0"/>
                  </a:highlight>
                </a:rPr>
                <a:t> (momentary) &gt;</a:t>
              </a:r>
              <a:endParaRPr lang="en-GB" dirty="0">
                <a:highlight>
                  <a:srgbClr val="C0C0C0"/>
                </a:highlight>
              </a:endParaRPr>
            </a:p>
          </p:txBody>
        </p:sp>
      </p:grpSp>
      <p:grpSp>
        <p:nvGrpSpPr>
          <p:cNvPr id="28" name="Group 27">
            <a:extLst>
              <a:ext uri="{FF2B5EF4-FFF2-40B4-BE49-F238E27FC236}">
                <a16:creationId xmlns:a16="http://schemas.microsoft.com/office/drawing/2014/main" id="{D2D21414-46CE-4FFF-B9E6-5C0AA6C69A9C}"/>
              </a:ext>
            </a:extLst>
          </p:cNvPr>
          <p:cNvGrpSpPr/>
          <p:nvPr/>
        </p:nvGrpSpPr>
        <p:grpSpPr>
          <a:xfrm rot="19415220">
            <a:off x="3596980" y="4000212"/>
            <a:ext cx="4660151" cy="527111"/>
            <a:chOff x="2082731" y="1801918"/>
            <a:chExt cx="4419975" cy="284833"/>
          </a:xfrm>
        </p:grpSpPr>
        <p:cxnSp>
          <p:nvCxnSpPr>
            <p:cNvPr id="29" name="Straight Arrow Connector 28">
              <a:extLst>
                <a:ext uri="{FF2B5EF4-FFF2-40B4-BE49-F238E27FC236}">
                  <a16:creationId xmlns:a16="http://schemas.microsoft.com/office/drawing/2014/main" id="{B80BF732-EE8D-4424-93BA-8B2F2FB4D97A}"/>
                </a:ext>
              </a:extLst>
            </p:cNvPr>
            <p:cNvCxnSpPr>
              <a:cxnSpLocks/>
            </p:cNvCxnSpPr>
            <p:nvPr/>
          </p:nvCxnSpPr>
          <p:spPr>
            <a:xfrm flipV="1">
              <a:off x="2082731" y="1801918"/>
              <a:ext cx="4419975" cy="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456B452C-E587-4ACC-963F-D3D262500321}"/>
                </a:ext>
              </a:extLst>
            </p:cNvPr>
            <p:cNvSpPr txBox="1"/>
            <p:nvPr/>
          </p:nvSpPr>
          <p:spPr>
            <a:xfrm>
              <a:off x="3206846" y="1887176"/>
              <a:ext cx="2800350" cy="199575"/>
            </a:xfrm>
            <a:prstGeom prst="rect">
              <a:avLst/>
            </a:prstGeom>
            <a:noFill/>
          </p:spPr>
          <p:txBody>
            <a:bodyPr wrap="square" rtlCol="0">
              <a:spAutoFit/>
            </a:bodyPr>
            <a:lstStyle/>
            <a:p>
              <a:pPr algn="ctr"/>
              <a:r>
                <a:rPr lang="de-AT" dirty="0">
                  <a:highlight>
                    <a:srgbClr val="C0C0C0"/>
                  </a:highlight>
                </a:rPr>
                <a:t>&lt; </a:t>
              </a:r>
              <a:r>
                <a:rPr lang="ja-JP" altLang="en-US" dirty="0">
                  <a:highlight>
                    <a:srgbClr val="C0C0C0"/>
                  </a:highlight>
                </a:rPr>
                <a:t> </a:t>
              </a:r>
              <a:r>
                <a:rPr lang="en-US" altLang="ja-JP" dirty="0">
                  <a:highlight>
                    <a:srgbClr val="C0C0C0"/>
                  </a:highlight>
                </a:rPr>
                <a:t>¯\_(</a:t>
              </a:r>
              <a:r>
                <a:rPr lang="ja-JP" altLang="en-US" dirty="0">
                  <a:highlight>
                    <a:srgbClr val="C0C0C0"/>
                  </a:highlight>
                </a:rPr>
                <a:t>ツ</a:t>
              </a:r>
              <a:r>
                <a:rPr lang="en-US" altLang="ja-JP" dirty="0">
                  <a:highlight>
                    <a:srgbClr val="C0C0C0"/>
                  </a:highlight>
                </a:rPr>
                <a:t>)_/¯ </a:t>
              </a:r>
              <a:r>
                <a:rPr lang="de-AT" dirty="0">
                  <a:highlight>
                    <a:srgbClr val="C0C0C0"/>
                  </a:highlight>
                </a:rPr>
                <a:t>&gt;</a:t>
              </a:r>
              <a:endParaRPr lang="en-GB" dirty="0">
                <a:highlight>
                  <a:srgbClr val="C0C0C0"/>
                </a:highlight>
              </a:endParaRPr>
            </a:p>
          </p:txBody>
        </p:sp>
      </p:grpSp>
    </p:spTree>
    <p:extLst>
      <p:ext uri="{BB962C8B-B14F-4D97-AF65-F5344CB8AC3E}">
        <p14:creationId xmlns:p14="http://schemas.microsoft.com/office/powerpoint/2010/main" val="32402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4B0D393-1C48-42D6-9E18-CB91B65C07CC}"/>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B5C751C0-DC69-420B-B54B-A65CC4C27560}"/>
              </a:ext>
            </a:extLst>
          </p:cNvPr>
          <p:cNvSpPr>
            <a:spLocks noGrp="1"/>
          </p:cNvSpPr>
          <p:nvPr>
            <p:ph type="sldNum" sz="quarter" idx="12"/>
          </p:nvPr>
        </p:nvSpPr>
        <p:spPr/>
        <p:txBody>
          <a:bodyPr/>
          <a:lstStyle/>
          <a:p>
            <a:fld id="{055DE2CD-379D-4002-80ED-F7724F598CF3}" type="slidenum">
              <a:rPr lang="en-GB" smtClean="0"/>
              <a:t>40</a:t>
            </a:fld>
            <a:endParaRPr lang="en-GB"/>
          </a:p>
        </p:txBody>
      </p:sp>
      <p:pic>
        <p:nvPicPr>
          <p:cNvPr id="7" name="Picture 6">
            <a:extLst>
              <a:ext uri="{FF2B5EF4-FFF2-40B4-BE49-F238E27FC236}">
                <a16:creationId xmlns:a16="http://schemas.microsoft.com/office/drawing/2014/main" id="{B54A2335-87A4-4CB5-A145-FABBE7140900}"/>
              </a:ext>
            </a:extLst>
          </p:cNvPr>
          <p:cNvPicPr>
            <a:picLocks noChangeAspect="1"/>
          </p:cNvPicPr>
          <p:nvPr/>
        </p:nvPicPr>
        <p:blipFill>
          <a:blip r:embed="rId4"/>
          <a:stretch>
            <a:fillRect/>
          </a:stretch>
        </p:blipFill>
        <p:spPr>
          <a:xfrm>
            <a:off x="1671637" y="795337"/>
            <a:ext cx="8848725" cy="5267325"/>
          </a:xfrm>
          <a:prstGeom prst="rect">
            <a:avLst/>
          </a:prstGeom>
        </p:spPr>
      </p:pic>
      <p:pic>
        <p:nvPicPr>
          <p:cNvPr id="8" name="omj_02_1">
            <a:hlinkClick r:id="" action="ppaction://media"/>
            <a:extLst>
              <a:ext uri="{FF2B5EF4-FFF2-40B4-BE49-F238E27FC236}">
                <a16:creationId xmlns:a16="http://schemas.microsoft.com/office/drawing/2014/main" id="{7FC86C23-D745-435A-85B4-F3A0A16C0C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199" y="3656039"/>
            <a:ext cx="609600" cy="609600"/>
          </a:xfrm>
          <a:prstGeom prst="rect">
            <a:avLst/>
          </a:prstGeom>
        </p:spPr>
      </p:pic>
    </p:spTree>
    <p:extLst>
      <p:ext uri="{BB962C8B-B14F-4D97-AF65-F5344CB8AC3E}">
        <p14:creationId xmlns:p14="http://schemas.microsoft.com/office/powerpoint/2010/main" val="16067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8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41</a:t>
            </a:fld>
            <a:endParaRPr lang="en-GB"/>
          </a:p>
        </p:txBody>
      </p:sp>
    </p:spTree>
    <p:extLst>
      <p:ext uri="{BB962C8B-B14F-4D97-AF65-F5344CB8AC3E}">
        <p14:creationId xmlns:p14="http://schemas.microsoft.com/office/powerpoint/2010/main" val="1618065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8BD5E-F9C1-4C7E-BD94-1E526A756ED7}"/>
              </a:ext>
            </a:extLst>
          </p:cNvPr>
          <p:cNvSpPr>
            <a:spLocks noGrp="1"/>
          </p:cNvSpPr>
          <p:nvPr>
            <p:ph idx="1"/>
          </p:nvPr>
        </p:nvSpPr>
        <p:spPr>
          <a:xfrm>
            <a:off x="838199" y="365125"/>
            <a:ext cx="11084169" cy="5811838"/>
          </a:xfrm>
        </p:spPr>
        <p:txBody>
          <a:bodyPr>
            <a:normAutofit/>
          </a:bodyPr>
          <a:lstStyle/>
          <a:p>
            <a:pPr marL="0" indent="0">
              <a:buNone/>
            </a:pPr>
            <a:r>
              <a:rPr lang="en-GB" b="1" dirty="0"/>
              <a:t>16.</a:t>
            </a:r>
          </a:p>
          <a:p>
            <a:pPr marL="0" indent="0">
              <a:buNone/>
            </a:pPr>
            <a:endParaRPr lang="en-GB" dirty="0"/>
          </a:p>
          <a:p>
            <a:pPr marL="0" indent="0">
              <a:buNone/>
            </a:pPr>
            <a:r>
              <a:rPr lang="en-US" dirty="0" err="1"/>
              <a:t>Т</a:t>
            </a:r>
            <a:r>
              <a:rPr lang="en-US" b="1" dirty="0" err="1"/>
              <a:t>и</a:t>
            </a:r>
            <a:r>
              <a:rPr lang="en-US" dirty="0" err="1"/>
              <a:t>де</a:t>
            </a:r>
            <a:r>
              <a:rPr lang="en-US" dirty="0"/>
              <a:t> </a:t>
            </a:r>
            <a:r>
              <a:rPr lang="en-US" dirty="0" err="1"/>
              <a:t>Иван</a:t>
            </a:r>
            <a:r>
              <a:rPr lang="en-US" b="1" dirty="0" err="1"/>
              <a:t>о</a:t>
            </a:r>
            <a:r>
              <a:rPr lang="en-US" dirty="0" err="1"/>
              <a:t>в</a:t>
            </a:r>
            <a:r>
              <a:rPr lang="en-US" dirty="0"/>
              <a:t> </a:t>
            </a:r>
            <a:r>
              <a:rPr lang="en-US" dirty="0" err="1"/>
              <a:t>Ив</a:t>
            </a:r>
            <a:r>
              <a:rPr lang="en-US" b="1" dirty="0" err="1"/>
              <a:t>а</a:t>
            </a:r>
            <a:r>
              <a:rPr lang="en-US" dirty="0" err="1"/>
              <a:t>н</a:t>
            </a:r>
            <a:r>
              <a:rPr lang="en-US" dirty="0"/>
              <a:t> </a:t>
            </a:r>
            <a:r>
              <a:rPr lang="en-US" dirty="0" err="1"/>
              <a:t>Григ</a:t>
            </a:r>
            <a:r>
              <a:rPr lang="en-US" b="1" dirty="0" err="1"/>
              <a:t>о</a:t>
            </a:r>
            <a:r>
              <a:rPr lang="en-US" dirty="0" err="1"/>
              <a:t>рьевич</a:t>
            </a:r>
            <a:r>
              <a:rPr lang="en-US" dirty="0"/>
              <a:t>.</a:t>
            </a:r>
          </a:p>
          <a:p>
            <a:pPr marL="0" indent="0">
              <a:buNone/>
            </a:pPr>
            <a:r>
              <a:rPr lang="en-US" dirty="0" err="1"/>
              <a:t>Т</a:t>
            </a:r>
            <a:r>
              <a:rPr lang="en-US" b="1" dirty="0" err="1"/>
              <a:t>у</a:t>
            </a:r>
            <a:r>
              <a:rPr lang="en-US" dirty="0" err="1"/>
              <a:t>до</a:t>
            </a:r>
            <a:r>
              <a:rPr lang="en-US" dirty="0"/>
              <a:t> </a:t>
            </a:r>
            <a:r>
              <a:rPr lang="en-US" dirty="0" err="1"/>
              <a:t>т</a:t>
            </a:r>
            <a:r>
              <a:rPr lang="en-US" b="1" dirty="0" err="1"/>
              <a:t>у</a:t>
            </a:r>
            <a:r>
              <a:rPr lang="en-US" dirty="0" err="1"/>
              <a:t>ныктышо</a:t>
            </a:r>
            <a:r>
              <a:rPr lang="en-US" dirty="0"/>
              <a:t>.</a:t>
            </a:r>
          </a:p>
          <a:p>
            <a:pPr marL="0" indent="0">
              <a:buNone/>
            </a:pPr>
            <a:r>
              <a:rPr lang="en-US" dirty="0" err="1"/>
              <a:t>Т</a:t>
            </a:r>
            <a:r>
              <a:rPr lang="en-US" b="1" dirty="0" err="1"/>
              <a:t>у</a:t>
            </a:r>
            <a:r>
              <a:rPr lang="en-US" dirty="0" err="1"/>
              <a:t>до</a:t>
            </a:r>
            <a:r>
              <a:rPr lang="en-US" dirty="0"/>
              <a:t> </a:t>
            </a:r>
            <a:r>
              <a:rPr lang="en-US" dirty="0" err="1"/>
              <a:t>университ</a:t>
            </a:r>
            <a:r>
              <a:rPr lang="en-US" b="1" dirty="0" err="1"/>
              <a:t>е</a:t>
            </a:r>
            <a:r>
              <a:rPr lang="en-US" dirty="0" err="1"/>
              <a:t>тыште</a:t>
            </a:r>
            <a:r>
              <a:rPr lang="en-US" dirty="0"/>
              <a:t> </a:t>
            </a:r>
            <a:r>
              <a:rPr lang="en-US" dirty="0" err="1"/>
              <a:t>паш</a:t>
            </a:r>
            <a:r>
              <a:rPr lang="en-US" b="1" dirty="0" err="1"/>
              <a:t>а</a:t>
            </a:r>
            <a:r>
              <a:rPr lang="en-US" dirty="0" err="1"/>
              <a:t>м</a:t>
            </a:r>
            <a:r>
              <a:rPr lang="en-US" dirty="0"/>
              <a:t> </a:t>
            </a:r>
            <a:r>
              <a:rPr lang="en-US" dirty="0" err="1"/>
              <a:t>ышт</a:t>
            </a:r>
            <a:r>
              <a:rPr lang="en-US" b="1" dirty="0" err="1"/>
              <a:t>а</a:t>
            </a:r>
            <a:r>
              <a:rPr lang="en-US" dirty="0"/>
              <a:t>, </a:t>
            </a:r>
            <a:r>
              <a:rPr lang="en-US" dirty="0" err="1"/>
              <a:t>мар</a:t>
            </a:r>
            <a:r>
              <a:rPr lang="en-US" b="1" dirty="0" err="1"/>
              <a:t>и</a:t>
            </a:r>
            <a:r>
              <a:rPr lang="en-US" dirty="0" err="1"/>
              <a:t>й</a:t>
            </a:r>
            <a:r>
              <a:rPr lang="en-US" dirty="0"/>
              <a:t> </a:t>
            </a:r>
            <a:r>
              <a:rPr lang="en-US" dirty="0" err="1"/>
              <a:t>й</a:t>
            </a:r>
            <a:r>
              <a:rPr lang="en-US" b="1" dirty="0" err="1"/>
              <a:t>ы</a:t>
            </a:r>
            <a:r>
              <a:rPr lang="en-US" dirty="0" err="1"/>
              <a:t>лмым</a:t>
            </a:r>
            <a:r>
              <a:rPr lang="en-US" dirty="0"/>
              <a:t> </a:t>
            </a:r>
            <a:r>
              <a:rPr lang="en-US" dirty="0" err="1"/>
              <a:t>туныкт</a:t>
            </a:r>
            <a:r>
              <a:rPr lang="en-US" b="1" dirty="0" err="1"/>
              <a:t>а</a:t>
            </a:r>
            <a:r>
              <a:rPr lang="en-US" dirty="0"/>
              <a:t>.</a:t>
            </a:r>
          </a:p>
          <a:p>
            <a:pPr marL="0" indent="0">
              <a:buNone/>
            </a:pPr>
            <a:r>
              <a:rPr lang="en-US" dirty="0" err="1"/>
              <a:t>Т</a:t>
            </a:r>
            <a:r>
              <a:rPr lang="en-US" b="1" dirty="0" err="1"/>
              <a:t>у</a:t>
            </a:r>
            <a:r>
              <a:rPr lang="en-US" dirty="0" err="1"/>
              <a:t>до</a:t>
            </a:r>
            <a:r>
              <a:rPr lang="en-US" dirty="0"/>
              <a:t> 47 (</a:t>
            </a:r>
            <a:r>
              <a:rPr lang="en-US" dirty="0" err="1"/>
              <a:t>н</a:t>
            </a:r>
            <a:r>
              <a:rPr lang="en-US" b="1" dirty="0" err="1"/>
              <a:t>ы</a:t>
            </a:r>
            <a:r>
              <a:rPr lang="en-US" dirty="0" err="1"/>
              <a:t>лле</a:t>
            </a:r>
            <a:r>
              <a:rPr lang="en-US" dirty="0"/>
              <a:t> </a:t>
            </a:r>
            <a:r>
              <a:rPr lang="en-US" dirty="0" err="1"/>
              <a:t>шым</a:t>
            </a:r>
            <a:r>
              <a:rPr lang="en-US" dirty="0"/>
              <a:t>) </a:t>
            </a:r>
            <a:r>
              <a:rPr lang="en-US" dirty="0" err="1"/>
              <a:t>и</a:t>
            </a:r>
            <a:r>
              <a:rPr lang="en-US" b="1" dirty="0" err="1"/>
              <a:t>я</a:t>
            </a:r>
            <a:r>
              <a:rPr lang="en-US" dirty="0" err="1"/>
              <a:t>ш</a:t>
            </a:r>
            <a:r>
              <a:rPr lang="en-US" dirty="0"/>
              <a:t>.</a:t>
            </a:r>
          </a:p>
          <a:p>
            <a:pPr marL="0" indent="0">
              <a:buNone/>
            </a:pPr>
            <a:r>
              <a:rPr lang="en-US" dirty="0" err="1"/>
              <a:t>Т</a:t>
            </a:r>
            <a:r>
              <a:rPr lang="en-US" b="1" dirty="0" err="1"/>
              <a:t>у</a:t>
            </a:r>
            <a:r>
              <a:rPr lang="en-US" dirty="0" err="1"/>
              <a:t>до</a:t>
            </a:r>
            <a:r>
              <a:rPr lang="en-US" dirty="0"/>
              <a:t> </a:t>
            </a:r>
            <a:r>
              <a:rPr lang="en-US" dirty="0" err="1"/>
              <a:t>Палант</a:t>
            </a:r>
            <a:r>
              <a:rPr lang="en-US" b="1" dirty="0" err="1"/>
              <a:t>а</a:t>
            </a:r>
            <a:r>
              <a:rPr lang="en-US" dirty="0" err="1"/>
              <a:t>й</a:t>
            </a:r>
            <a:r>
              <a:rPr lang="en-US" dirty="0"/>
              <a:t> </a:t>
            </a:r>
            <a:r>
              <a:rPr lang="en-US" dirty="0" err="1"/>
              <a:t>ур</a:t>
            </a:r>
            <a:r>
              <a:rPr lang="en-US" b="1" dirty="0" err="1"/>
              <a:t>е</a:t>
            </a:r>
            <a:r>
              <a:rPr lang="en-US" dirty="0" err="1"/>
              <a:t>мыште</a:t>
            </a:r>
            <a:r>
              <a:rPr lang="en-US" dirty="0"/>
              <a:t>, 17-ше (</a:t>
            </a:r>
            <a:r>
              <a:rPr lang="en-US" dirty="0" err="1"/>
              <a:t>латш</a:t>
            </a:r>
            <a:r>
              <a:rPr lang="en-US" b="1" dirty="0" err="1"/>
              <a:t>ы</a:t>
            </a:r>
            <a:r>
              <a:rPr lang="en-US" dirty="0" err="1"/>
              <a:t>мше</a:t>
            </a:r>
            <a:r>
              <a:rPr lang="en-US" dirty="0"/>
              <a:t>) </a:t>
            </a:r>
            <a:r>
              <a:rPr lang="en-US" dirty="0" err="1"/>
              <a:t>номер</a:t>
            </a:r>
            <a:r>
              <a:rPr lang="en-US" b="1" dirty="0" err="1"/>
              <a:t>а</a:t>
            </a:r>
            <a:r>
              <a:rPr lang="en-US" dirty="0" err="1"/>
              <a:t>н</a:t>
            </a:r>
            <a:r>
              <a:rPr lang="en-US" dirty="0"/>
              <a:t> </a:t>
            </a:r>
            <a:r>
              <a:rPr lang="en-US" dirty="0" err="1"/>
              <a:t>п</a:t>
            </a:r>
            <a:r>
              <a:rPr lang="en-US" b="1" dirty="0" err="1"/>
              <a:t>ӧ</a:t>
            </a:r>
            <a:r>
              <a:rPr lang="en-US" dirty="0" err="1"/>
              <a:t>ртыштӧ</a:t>
            </a:r>
            <a:r>
              <a:rPr lang="en-US" dirty="0"/>
              <a:t> </a:t>
            </a:r>
            <a:r>
              <a:rPr lang="en-US" dirty="0" err="1"/>
              <a:t>ил</a:t>
            </a:r>
            <a:r>
              <a:rPr lang="en-US" b="1" dirty="0" err="1"/>
              <a:t>а</a:t>
            </a:r>
            <a:r>
              <a:rPr lang="en-US" dirty="0"/>
              <a:t>.</a:t>
            </a:r>
          </a:p>
          <a:p>
            <a:pPr marL="0" indent="0">
              <a:buNone/>
            </a:pPr>
            <a:r>
              <a:rPr lang="en-US" dirty="0" err="1"/>
              <a:t>Т</a:t>
            </a:r>
            <a:r>
              <a:rPr lang="en-US" b="1" dirty="0" err="1"/>
              <a:t>у</a:t>
            </a:r>
            <a:r>
              <a:rPr lang="en-US" dirty="0" err="1"/>
              <a:t>дын</a:t>
            </a:r>
            <a:r>
              <a:rPr lang="en-US" dirty="0"/>
              <a:t> </a:t>
            </a:r>
            <a:r>
              <a:rPr lang="en-US" dirty="0" err="1"/>
              <a:t>кок</a:t>
            </a:r>
            <a:r>
              <a:rPr lang="en-US" dirty="0"/>
              <a:t> </a:t>
            </a:r>
            <a:r>
              <a:rPr lang="en-US" dirty="0" err="1"/>
              <a:t>йоч</a:t>
            </a:r>
            <a:r>
              <a:rPr lang="en-US" b="1" dirty="0" err="1"/>
              <a:t>а</a:t>
            </a:r>
            <a:r>
              <a:rPr lang="en-US" dirty="0" err="1"/>
              <a:t>же</a:t>
            </a:r>
            <a:r>
              <a:rPr lang="en-US" dirty="0"/>
              <a:t> </a:t>
            </a:r>
            <a:r>
              <a:rPr lang="en-US" b="1" dirty="0" err="1"/>
              <a:t>у</a:t>
            </a:r>
            <a:r>
              <a:rPr lang="en-US" dirty="0" err="1"/>
              <a:t>ло</a:t>
            </a:r>
            <a:r>
              <a:rPr lang="en-US" dirty="0"/>
              <a:t>.</a:t>
            </a:r>
          </a:p>
          <a:p>
            <a:pPr marL="0" indent="0">
              <a:buNone/>
            </a:pPr>
            <a:r>
              <a:rPr lang="en-US" dirty="0" err="1"/>
              <a:t>Н</a:t>
            </a:r>
            <a:r>
              <a:rPr lang="en-US" b="1" dirty="0" err="1"/>
              <a:t>у</a:t>
            </a:r>
            <a:r>
              <a:rPr lang="en-US" dirty="0" err="1"/>
              <a:t>но</a:t>
            </a:r>
            <a:r>
              <a:rPr lang="en-US" dirty="0"/>
              <a:t> </a:t>
            </a:r>
            <a:r>
              <a:rPr lang="en-US" dirty="0" err="1"/>
              <a:t>шк</a:t>
            </a:r>
            <a:r>
              <a:rPr lang="en-US" b="1" dirty="0" err="1"/>
              <a:t>о</a:t>
            </a:r>
            <a:r>
              <a:rPr lang="en-US" dirty="0" err="1"/>
              <a:t>лышто</a:t>
            </a:r>
            <a:r>
              <a:rPr lang="en-US" dirty="0"/>
              <a:t> </a:t>
            </a:r>
            <a:r>
              <a:rPr lang="en-US" dirty="0" err="1"/>
              <a:t>тун</a:t>
            </a:r>
            <a:r>
              <a:rPr lang="en-US" b="1" dirty="0" err="1"/>
              <a:t>е</a:t>
            </a:r>
            <a:r>
              <a:rPr lang="en-US" dirty="0" err="1"/>
              <a:t>мыт</a:t>
            </a:r>
            <a:r>
              <a:rPr lang="en-US" dirty="0"/>
              <a:t>.</a:t>
            </a:r>
          </a:p>
          <a:p>
            <a:pPr marL="0" indent="0">
              <a:buNone/>
            </a:pPr>
            <a:r>
              <a:rPr lang="en-US" dirty="0" err="1"/>
              <a:t>Н</a:t>
            </a:r>
            <a:r>
              <a:rPr lang="en-US" b="1" dirty="0" err="1"/>
              <a:t>у</a:t>
            </a:r>
            <a:r>
              <a:rPr lang="en-US" dirty="0" err="1"/>
              <a:t>нын</a:t>
            </a:r>
            <a:r>
              <a:rPr lang="en-US" dirty="0"/>
              <a:t> </a:t>
            </a:r>
            <a:r>
              <a:rPr lang="en-US" dirty="0" err="1"/>
              <a:t>л</a:t>
            </a:r>
            <a:r>
              <a:rPr lang="en-US" b="1" dirty="0" err="1"/>
              <a:t>ӱ</a:t>
            </a:r>
            <a:r>
              <a:rPr lang="en-US" dirty="0" err="1"/>
              <a:t>мышт</a:t>
            </a:r>
            <a:r>
              <a:rPr lang="en-US" dirty="0"/>
              <a:t> – </a:t>
            </a:r>
            <a:r>
              <a:rPr lang="en-US" dirty="0" err="1"/>
              <a:t>Айвик</a:t>
            </a:r>
            <a:r>
              <a:rPr lang="en-US" b="1" dirty="0" err="1"/>
              <a:t>а</a:t>
            </a:r>
            <a:r>
              <a:rPr lang="en-US" dirty="0"/>
              <a:t> </a:t>
            </a:r>
            <a:r>
              <a:rPr lang="en-US" dirty="0" err="1"/>
              <a:t>да</a:t>
            </a:r>
            <a:r>
              <a:rPr lang="en-US" dirty="0"/>
              <a:t> </a:t>
            </a:r>
            <a:r>
              <a:rPr lang="en-US" dirty="0" err="1"/>
              <a:t>Вач</a:t>
            </a:r>
            <a:r>
              <a:rPr lang="en-US" b="1" dirty="0" err="1"/>
              <a:t>и</a:t>
            </a:r>
            <a:r>
              <a:rPr lang="en-US" dirty="0"/>
              <a:t>.</a:t>
            </a:r>
            <a:endParaRPr lang="en-GB" dirty="0"/>
          </a:p>
        </p:txBody>
      </p:sp>
      <p:sp>
        <p:nvSpPr>
          <p:cNvPr id="4" name="Footer Placeholder 3">
            <a:extLst>
              <a:ext uri="{FF2B5EF4-FFF2-40B4-BE49-F238E27FC236}">
                <a16:creationId xmlns:a16="http://schemas.microsoft.com/office/drawing/2014/main" id="{DC1B13D0-0DE7-46F0-8BC0-19676711D54C}"/>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99768C87-C6AD-4489-9084-81F2E308E960}"/>
              </a:ext>
            </a:extLst>
          </p:cNvPr>
          <p:cNvSpPr>
            <a:spLocks noGrp="1"/>
          </p:cNvSpPr>
          <p:nvPr>
            <p:ph type="sldNum" sz="quarter" idx="12"/>
          </p:nvPr>
        </p:nvSpPr>
        <p:spPr/>
        <p:txBody>
          <a:bodyPr/>
          <a:lstStyle/>
          <a:p>
            <a:fld id="{055DE2CD-379D-4002-80ED-F7724F598CF3}" type="slidenum">
              <a:rPr lang="en-GB" smtClean="0"/>
              <a:t>42</a:t>
            </a:fld>
            <a:endParaRPr lang="en-GB"/>
          </a:p>
        </p:txBody>
      </p:sp>
      <p:pic>
        <p:nvPicPr>
          <p:cNvPr id="6" name="omj_02_2">
            <a:hlinkClick r:id="" action="ppaction://media"/>
            <a:extLst>
              <a:ext uri="{FF2B5EF4-FFF2-40B4-BE49-F238E27FC236}">
                <a16:creationId xmlns:a16="http://schemas.microsoft.com/office/drawing/2014/main" id="{B5835BD7-FFEC-4FBB-9EBF-28F5CC23E3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990604" y="365125"/>
            <a:ext cx="609600" cy="609600"/>
          </a:xfrm>
          <a:prstGeom prst="rect">
            <a:avLst/>
          </a:prstGeom>
        </p:spPr>
      </p:pic>
    </p:spTree>
    <p:extLst>
      <p:ext uri="{BB962C8B-B14F-4D97-AF65-F5344CB8AC3E}">
        <p14:creationId xmlns:p14="http://schemas.microsoft.com/office/powerpoint/2010/main" val="12832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5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6"/>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C6B99-93E1-4E1D-A0C9-6F07B349E4ED}"/>
              </a:ext>
            </a:extLst>
          </p:cNvPr>
          <p:cNvSpPr>
            <a:spLocks noGrp="1"/>
          </p:cNvSpPr>
          <p:nvPr>
            <p:ph type="title"/>
          </p:nvPr>
        </p:nvSpPr>
        <p:spPr/>
        <p:txBody>
          <a:bodyPr/>
          <a:lstStyle/>
          <a:p>
            <a:r>
              <a:rPr lang="de-AT" dirty="0"/>
              <a:t>Sources</a:t>
            </a:r>
            <a:endParaRPr lang="en-GB" dirty="0"/>
          </a:p>
        </p:txBody>
      </p:sp>
      <p:sp>
        <p:nvSpPr>
          <p:cNvPr id="3" name="Content Placeholder 2">
            <a:extLst>
              <a:ext uri="{FF2B5EF4-FFF2-40B4-BE49-F238E27FC236}">
                <a16:creationId xmlns:a16="http://schemas.microsoft.com/office/drawing/2014/main" id="{744AA6B8-0AE9-44DA-A112-615A41BE5EB2}"/>
              </a:ext>
            </a:extLst>
          </p:cNvPr>
          <p:cNvSpPr>
            <a:spLocks noGrp="1"/>
          </p:cNvSpPr>
          <p:nvPr>
            <p:ph idx="1"/>
          </p:nvPr>
        </p:nvSpPr>
        <p:spPr/>
        <p:txBody>
          <a:bodyPr/>
          <a:lstStyle/>
          <a:p>
            <a:pPr marL="0" indent="0">
              <a:buNone/>
            </a:pPr>
            <a:r>
              <a:rPr lang="en-GB" dirty="0">
                <a:hlinkClick r:id="rId2"/>
              </a:rPr>
              <a:t>https://commons.wikimedia.org/wiki/File:Canonization_2014-The_Canonization_of_Saint_John_XXIII_and_Saint_John_Paul_II_(14036966125).png</a:t>
            </a:r>
            <a:r>
              <a:rPr lang="en-GB" dirty="0"/>
              <a:t> </a:t>
            </a:r>
          </a:p>
          <a:p>
            <a:pPr marL="0" indent="0">
              <a:buNone/>
            </a:pPr>
            <a:r>
              <a:rPr lang="en-GB" dirty="0">
                <a:hlinkClick r:id="rId3"/>
              </a:rPr>
              <a:t>https://commons.wikimedia.org/wiki/File:Basilica_di_San_Pietro_in_Vaticano_September_2015-1a.jpg</a:t>
            </a:r>
            <a:endParaRPr lang="en-GB" dirty="0"/>
          </a:p>
        </p:txBody>
      </p:sp>
      <p:sp>
        <p:nvSpPr>
          <p:cNvPr id="4" name="Footer Placeholder 3">
            <a:extLst>
              <a:ext uri="{FF2B5EF4-FFF2-40B4-BE49-F238E27FC236}">
                <a16:creationId xmlns:a16="http://schemas.microsoft.com/office/drawing/2014/main" id="{A51504AE-92BC-4F3A-A81C-7E2326B2E8A8}"/>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E14D4D4D-4630-4B0F-A259-259BC9E421BD}"/>
              </a:ext>
            </a:extLst>
          </p:cNvPr>
          <p:cNvSpPr>
            <a:spLocks noGrp="1"/>
          </p:cNvSpPr>
          <p:nvPr>
            <p:ph type="sldNum" sz="quarter" idx="12"/>
          </p:nvPr>
        </p:nvSpPr>
        <p:spPr/>
        <p:txBody>
          <a:bodyPr/>
          <a:lstStyle/>
          <a:p>
            <a:fld id="{055DE2CD-379D-4002-80ED-F7724F598CF3}" type="slidenum">
              <a:rPr lang="en-GB" smtClean="0"/>
              <a:t>43</a:t>
            </a:fld>
            <a:endParaRPr lang="en-GB"/>
          </a:p>
        </p:txBody>
      </p:sp>
    </p:spTree>
    <p:extLst>
      <p:ext uri="{BB962C8B-B14F-4D97-AF65-F5344CB8AC3E}">
        <p14:creationId xmlns:p14="http://schemas.microsoft.com/office/powerpoint/2010/main" val="1318227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2992976D-A005-4B10-9DFA-77BA79C71548}"/>
              </a:ext>
            </a:extLst>
          </p:cNvPr>
          <p:cNvSpPr/>
          <p:nvPr/>
        </p:nvSpPr>
        <p:spPr>
          <a:xfrm>
            <a:off x="133723" y="3062287"/>
            <a:ext cx="6120000" cy="34766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2400" dirty="0"/>
              <a:t>код- </a:t>
            </a:r>
            <a:r>
              <a:rPr lang="en-GB" sz="2400" dirty="0">
                <a:latin typeface="Calibri" panose="020F0502020204030204" pitchFamily="34" charset="0"/>
                <a:ea typeface="Times New Roman" panose="02020603050405020304" pitchFamily="18" charset="0"/>
                <a:cs typeface="Times New Roman" panose="02020603050405020304" pitchFamily="18" charset="0"/>
              </a:rPr>
              <a:t>‘to stay’</a:t>
            </a:r>
          </a:p>
          <a:p>
            <a:pPr algn="ctr"/>
            <a:r>
              <a:rPr lang="de-AT" sz="2400" dirty="0"/>
              <a:t>шинч- ‘to sit down’</a:t>
            </a:r>
          </a:p>
          <a:p>
            <a:pPr algn="ctr"/>
            <a:r>
              <a:rPr lang="en-GB" sz="2400" dirty="0" err="1">
                <a:latin typeface="Calibri" panose="020F0502020204030204" pitchFamily="34" charset="0"/>
                <a:cs typeface="Times New Roman" panose="02020603050405020304" pitchFamily="18" charset="0"/>
              </a:rPr>
              <a:t>муралт</a:t>
            </a:r>
            <a:r>
              <a:rPr lang="en-GB" sz="2400" dirty="0">
                <a:latin typeface="Calibri" panose="020F0502020204030204" pitchFamily="34" charset="0"/>
                <a:cs typeface="Times New Roman" panose="02020603050405020304" pitchFamily="18" charset="0"/>
              </a:rPr>
              <a:t>- ‘to be sung’</a:t>
            </a:r>
            <a:endParaRPr lang="de-AT" sz="2400" dirty="0"/>
          </a:p>
          <a:p>
            <a:pPr algn="ctr"/>
            <a:r>
              <a:rPr lang="de-AT" sz="2400" dirty="0"/>
              <a:t>тол-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‘to come’</a:t>
            </a:r>
          </a:p>
          <a:p>
            <a:pPr algn="ctr"/>
            <a:r>
              <a:rPr lang="mi-NZ" sz="2400" dirty="0">
                <a:latin typeface="Calibri" panose="020F0502020204030204" pitchFamily="34" charset="0"/>
                <a:cs typeface="Times New Roman" panose="02020603050405020304" pitchFamily="18" charset="0"/>
              </a:rPr>
              <a:t>пушт-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de-AT" sz="2400" dirty="0">
                <a:effectLst/>
                <a:latin typeface="Calibri" panose="020F0502020204030204" pitchFamily="34" charset="0"/>
                <a:ea typeface="Times New Roman" panose="02020603050405020304" pitchFamily="18" charset="0"/>
                <a:cs typeface="Times New Roman" panose="02020603050405020304" pitchFamily="18" charset="0"/>
              </a:rPr>
              <a:t>to kill</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400" dirty="0"/>
          </a:p>
        </p:txBody>
      </p:sp>
      <p:sp>
        <p:nvSpPr>
          <p:cNvPr id="6" name="Cloud 5">
            <a:extLst>
              <a:ext uri="{FF2B5EF4-FFF2-40B4-BE49-F238E27FC236}">
                <a16:creationId xmlns:a16="http://schemas.microsoft.com/office/drawing/2014/main" id="{4481648D-044E-485F-AFCE-ECAC28E0087F}"/>
              </a:ext>
            </a:extLst>
          </p:cNvPr>
          <p:cNvSpPr/>
          <p:nvPr/>
        </p:nvSpPr>
        <p:spPr>
          <a:xfrm>
            <a:off x="5819775" y="451940"/>
            <a:ext cx="6120000" cy="3476625"/>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i-NZ" sz="2400" dirty="0"/>
              <a:t>кодо- </a:t>
            </a:r>
            <a:r>
              <a:rPr lang="en-GB" sz="2400" dirty="0">
                <a:latin typeface="Calibri" panose="020F0502020204030204" pitchFamily="34" charset="0"/>
                <a:ea typeface="Times New Roman" panose="02020603050405020304" pitchFamily="18" charset="0"/>
                <a:cs typeface="Times New Roman" panose="02020603050405020304" pitchFamily="18" charset="0"/>
              </a:rPr>
              <a:t>‘to leave </a:t>
            </a:r>
            <a:r>
              <a:rPr lang="en-GB" sz="2400" dirty="0" err="1">
                <a:latin typeface="Calibri" panose="020F0502020204030204" pitchFamily="34" charset="0"/>
                <a:ea typeface="Times New Roman" panose="02020603050405020304" pitchFamily="18" charset="0"/>
                <a:cs typeface="Times New Roman" panose="02020603050405020304" pitchFamily="18" charset="0"/>
              </a:rPr>
              <a:t>sth</a:t>
            </a:r>
            <a:r>
              <a:rPr lang="en-GB"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latin typeface="Calibri" panose="020F0502020204030204" pitchFamily="34" charset="0"/>
                <a:ea typeface="Times New Roman" panose="02020603050405020304" pitchFamily="18" charset="0"/>
                <a:cs typeface="Times New Roman" panose="02020603050405020304" pitchFamily="18" charset="0"/>
              </a:rPr>
              <a:t>swh</a:t>
            </a:r>
            <a:r>
              <a:rPr lang="en-GB" sz="2400" dirty="0">
                <a:latin typeface="Calibri" panose="020F0502020204030204" pitchFamily="34" charset="0"/>
                <a:ea typeface="Times New Roman" panose="02020603050405020304" pitchFamily="18" charset="0"/>
                <a:cs typeface="Times New Roman" panose="02020603050405020304" pitchFamily="18" charset="0"/>
              </a:rPr>
              <a:t>.’</a:t>
            </a:r>
          </a:p>
          <a:p>
            <a:pPr algn="ctr"/>
            <a:r>
              <a:rPr lang="de-AT" sz="2400" dirty="0"/>
              <a:t>шинче- ‘to sit’</a:t>
            </a:r>
          </a:p>
          <a:p>
            <a:pPr algn="ctr"/>
            <a:r>
              <a:rPr lang="mi-NZ" sz="2400" dirty="0">
                <a:latin typeface="Calibri" panose="020F0502020204030204" pitchFamily="34" charset="0"/>
                <a:cs typeface="Times New Roman" panose="02020603050405020304" pitchFamily="18" charset="0"/>
              </a:rPr>
              <a:t>муралте- ‘to sing a little’</a:t>
            </a:r>
            <a:endParaRPr lang="de-AT" sz="2400" dirty="0"/>
          </a:p>
          <a:p>
            <a:pPr algn="ctr"/>
            <a:r>
              <a:rPr lang="de-AT" sz="2400" dirty="0"/>
              <a:t>толо-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‘to steal’</a:t>
            </a:r>
          </a:p>
          <a:p>
            <a:pPr algn="ctr"/>
            <a:r>
              <a:rPr lang="mi-NZ" sz="2400" dirty="0">
                <a:latin typeface="Calibri" panose="020F0502020204030204" pitchFamily="34" charset="0"/>
                <a:cs typeface="Times New Roman" panose="02020603050405020304" pitchFamily="18" charset="0"/>
              </a:rPr>
              <a:t>мале-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de-AT" sz="2400" dirty="0">
                <a:effectLst/>
                <a:latin typeface="Calibri" panose="020F0502020204030204" pitchFamily="34" charset="0"/>
                <a:ea typeface="Times New Roman" panose="02020603050405020304" pitchFamily="18" charset="0"/>
                <a:cs typeface="Times New Roman" panose="02020603050405020304" pitchFamily="18" charset="0"/>
              </a:rPr>
              <a:t>to sleep</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400" dirty="0"/>
          </a:p>
        </p:txBody>
      </p:sp>
      <p:sp>
        <p:nvSpPr>
          <p:cNvPr id="32" name="Cloud 31">
            <a:extLst>
              <a:ext uri="{FF2B5EF4-FFF2-40B4-BE49-F238E27FC236}">
                <a16:creationId xmlns:a16="http://schemas.microsoft.com/office/drawing/2014/main" id="{CFD8FE7F-D80C-4164-8704-49835AB77A6B}"/>
              </a:ext>
            </a:extLst>
          </p:cNvPr>
          <p:cNvSpPr/>
          <p:nvPr/>
        </p:nvSpPr>
        <p:spPr>
          <a:xfrm>
            <a:off x="5819775" y="440287"/>
            <a:ext cx="6120000" cy="3476625"/>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i-NZ" sz="2400" dirty="0"/>
              <a:t>кодышо</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de-AT" sz="2400" dirty="0"/>
              <a:t>шинчыше</a:t>
            </a:r>
          </a:p>
          <a:p>
            <a:pPr algn="ctr"/>
            <a:r>
              <a:rPr lang="mi-NZ" sz="2400" dirty="0">
                <a:latin typeface="Calibri" panose="020F0502020204030204" pitchFamily="34" charset="0"/>
                <a:cs typeface="Times New Roman" panose="02020603050405020304" pitchFamily="18" charset="0"/>
              </a:rPr>
              <a:t>муралтыше</a:t>
            </a:r>
            <a:endParaRPr lang="de-AT" sz="2400" dirty="0"/>
          </a:p>
          <a:p>
            <a:pPr algn="ctr"/>
            <a:r>
              <a:rPr lang="de-AT" sz="2400" dirty="0"/>
              <a:t>тол</a:t>
            </a:r>
            <a:r>
              <a:rPr lang="mi-NZ" sz="2400" dirty="0"/>
              <a:t>ышо</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mi-NZ" sz="2400" dirty="0">
                <a:latin typeface="Calibri" panose="020F0502020204030204" pitchFamily="34" charset="0"/>
                <a:cs typeface="Times New Roman" panose="02020603050405020304" pitchFamily="18" charset="0"/>
              </a:rPr>
              <a:t>малыше</a:t>
            </a:r>
            <a:endParaRPr lang="en-GB" sz="2400" dirty="0"/>
          </a:p>
        </p:txBody>
      </p:sp>
      <p:sp>
        <p:nvSpPr>
          <p:cNvPr id="31" name="Cloud 30">
            <a:extLst>
              <a:ext uri="{FF2B5EF4-FFF2-40B4-BE49-F238E27FC236}">
                <a16:creationId xmlns:a16="http://schemas.microsoft.com/office/drawing/2014/main" id="{37DC76F6-DAA2-4A49-9CC2-6174C6211707}"/>
              </a:ext>
            </a:extLst>
          </p:cNvPr>
          <p:cNvSpPr/>
          <p:nvPr/>
        </p:nvSpPr>
        <p:spPr>
          <a:xfrm>
            <a:off x="133723" y="3062287"/>
            <a:ext cx="6120000" cy="34766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2400" dirty="0"/>
              <a:t>код</a:t>
            </a:r>
            <a:r>
              <a:rPr lang="de-AT" sz="2400" dirty="0"/>
              <a:t>шо</a:t>
            </a:r>
            <a:endParaRPr lang="en-GB" sz="2400"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de-AT" sz="2400" dirty="0"/>
              <a:t>ши</a:t>
            </a:r>
            <a:r>
              <a:rPr lang="de-AT" sz="2400" u="sng" dirty="0"/>
              <a:t>ч</a:t>
            </a:r>
            <a:r>
              <a:rPr lang="de-AT" sz="2400" dirty="0"/>
              <a:t>ше</a:t>
            </a:r>
          </a:p>
          <a:p>
            <a:pPr algn="ctr"/>
            <a:r>
              <a:rPr lang="en-GB" sz="2400" dirty="0" err="1">
                <a:latin typeface="Calibri" panose="020F0502020204030204" pitchFamily="34" charset="0"/>
                <a:cs typeface="Times New Roman" panose="02020603050405020304" pitchFamily="18" charset="0"/>
              </a:rPr>
              <a:t>муралтше</a:t>
            </a:r>
            <a:endParaRPr lang="de-AT" sz="2400" dirty="0"/>
          </a:p>
          <a:p>
            <a:pPr algn="ctr"/>
            <a:r>
              <a:rPr lang="de-AT" sz="2400" dirty="0"/>
              <a:t>тол</a:t>
            </a:r>
            <a:r>
              <a:rPr lang="mi-NZ" sz="2400" dirty="0"/>
              <a:t>шо</a:t>
            </a:r>
            <a:endParaRPr lang="en-GB"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r>
              <a:rPr lang="mi-NZ" sz="2400" dirty="0">
                <a:latin typeface="Calibri" panose="020F0502020204030204" pitchFamily="34" charset="0"/>
                <a:cs typeface="Times New Roman" panose="02020603050405020304" pitchFamily="18" charset="0"/>
              </a:rPr>
              <a:t>пуштшо</a:t>
            </a:r>
            <a:endParaRPr lang="en-GB" sz="2400" dirty="0"/>
          </a:p>
        </p:txBody>
      </p:sp>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Verbs</a:t>
            </a:r>
          </a:p>
          <a:p>
            <a:pPr marL="0" indent="0" algn="just">
              <a:spcBef>
                <a:spcPts val="1200"/>
              </a:spcBef>
              <a:buNone/>
            </a:pP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a:p>
            <a:pPr marL="742950" indent="-742950" algn="just">
              <a:spcBef>
                <a:spcPts val="1200"/>
              </a:spcBef>
              <a:buAutoNum type="arabicPeriod"/>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sp>
        <p:nvSpPr>
          <p:cNvPr id="7" name="Content Placeholder 2">
            <a:extLst>
              <a:ext uri="{FF2B5EF4-FFF2-40B4-BE49-F238E27FC236}">
                <a16:creationId xmlns:a16="http://schemas.microsoft.com/office/drawing/2014/main" id="{B2DF2873-2D42-4D49-9BE1-4774A2B439BB}"/>
              </a:ext>
            </a:extLst>
          </p:cNvPr>
          <p:cNvSpPr txBox="1">
            <a:spLocks/>
          </p:cNvSpPr>
          <p:nvPr/>
        </p:nvSpPr>
        <p:spPr>
          <a:xfrm>
            <a:off x="719698" y="2627178"/>
            <a:ext cx="3297848" cy="9732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dirty="0"/>
              <a:t>Conjugation I</a:t>
            </a:r>
          </a:p>
          <a:p>
            <a:pPr marL="0" indent="0" algn="ctr">
              <a:buFont typeface="Arial" panose="020B0604020202020204" pitchFamily="34" charset="0"/>
              <a:buNone/>
            </a:pPr>
            <a:r>
              <a:rPr lang="de-AT" dirty="0"/>
              <a:t>(stem -C, -</a:t>
            </a:r>
            <a:r>
              <a:rPr lang="mi-NZ" dirty="0"/>
              <a:t>у, -ӱ)</a:t>
            </a:r>
            <a:endParaRPr lang="en-GB" dirty="0"/>
          </a:p>
        </p:txBody>
      </p:sp>
      <p:sp>
        <p:nvSpPr>
          <p:cNvPr id="8" name="Content Placeholder 2">
            <a:extLst>
              <a:ext uri="{FF2B5EF4-FFF2-40B4-BE49-F238E27FC236}">
                <a16:creationId xmlns:a16="http://schemas.microsoft.com/office/drawing/2014/main" id="{B409C621-3EC1-4B93-A012-302DA18C5905}"/>
              </a:ext>
            </a:extLst>
          </p:cNvPr>
          <p:cNvSpPr txBox="1">
            <a:spLocks/>
          </p:cNvSpPr>
          <p:nvPr/>
        </p:nvSpPr>
        <p:spPr>
          <a:xfrm>
            <a:off x="8153400" y="3332028"/>
            <a:ext cx="3297848" cy="9732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dirty="0"/>
              <a:t>Conjugation II</a:t>
            </a:r>
          </a:p>
          <a:p>
            <a:pPr marL="0" indent="0" algn="ctr">
              <a:buFont typeface="Arial" panose="020B0604020202020204" pitchFamily="34" charset="0"/>
              <a:buNone/>
            </a:pPr>
            <a:r>
              <a:rPr lang="de-AT" dirty="0"/>
              <a:t>(stem -Е</a:t>
            </a:r>
            <a:r>
              <a:rPr lang="mi-NZ" dirty="0"/>
              <a:t>)</a:t>
            </a:r>
            <a:endParaRPr lang="en-GB" dirty="0"/>
          </a:p>
        </p:txBody>
      </p:sp>
      <p:sp>
        <p:nvSpPr>
          <p:cNvPr id="33" name="Content Placeholder 2">
            <a:extLst>
              <a:ext uri="{FF2B5EF4-FFF2-40B4-BE49-F238E27FC236}">
                <a16:creationId xmlns:a16="http://schemas.microsoft.com/office/drawing/2014/main" id="{0E916279-E4CE-4E75-8891-9FE2BC97CF0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 Active participle -</a:t>
            </a:r>
            <a:r>
              <a:rPr lang="mi-NZ" dirty="0"/>
              <a:t>шЕ</a:t>
            </a:r>
            <a:r>
              <a:rPr lang="de-AT" dirty="0"/>
              <a:t>:</a:t>
            </a:r>
            <a:endParaRPr lang="en-GB" dirty="0"/>
          </a:p>
        </p:txBody>
      </p:sp>
    </p:spTree>
    <p:extLst>
      <p:ext uri="{BB962C8B-B14F-4D97-AF65-F5344CB8AC3E}">
        <p14:creationId xmlns:p14="http://schemas.microsoft.com/office/powerpoint/2010/main" val="257998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Verbs</a:t>
            </a: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Cloud 1">
            <a:extLst>
              <a:ext uri="{FF2B5EF4-FFF2-40B4-BE49-F238E27FC236}">
                <a16:creationId xmlns:a16="http://schemas.microsoft.com/office/drawing/2014/main" id="{2992976D-A005-4B10-9DFA-77BA79C71548}"/>
              </a:ext>
            </a:extLst>
          </p:cNvPr>
          <p:cNvSpPr/>
          <p:nvPr/>
        </p:nvSpPr>
        <p:spPr>
          <a:xfrm>
            <a:off x="133723" y="3062287"/>
            <a:ext cx="6120000" cy="34766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2400" dirty="0"/>
              <a:t>код- </a:t>
            </a:r>
            <a:r>
              <a:rPr lang="en-GB" sz="2400" dirty="0">
                <a:latin typeface="Calibri" panose="020F0502020204030204" pitchFamily="34" charset="0"/>
                <a:ea typeface="Times New Roman" panose="02020603050405020304" pitchFamily="18" charset="0"/>
                <a:cs typeface="Times New Roman" panose="02020603050405020304" pitchFamily="18" charset="0"/>
              </a:rPr>
              <a:t>‘to stay’</a:t>
            </a:r>
          </a:p>
          <a:p>
            <a:pPr algn="ctr"/>
            <a:r>
              <a:rPr lang="de-AT" sz="2400" dirty="0"/>
              <a:t>шинч- ‘to sit down’</a:t>
            </a:r>
          </a:p>
          <a:p>
            <a:pPr algn="ctr"/>
            <a:r>
              <a:rPr lang="en-GB" sz="2400" dirty="0" err="1">
                <a:latin typeface="Calibri" panose="020F0502020204030204" pitchFamily="34" charset="0"/>
                <a:cs typeface="Times New Roman" panose="02020603050405020304" pitchFamily="18" charset="0"/>
              </a:rPr>
              <a:t>муралт</a:t>
            </a:r>
            <a:r>
              <a:rPr lang="en-GB" sz="2400" dirty="0">
                <a:latin typeface="Calibri" panose="020F0502020204030204" pitchFamily="34" charset="0"/>
                <a:cs typeface="Times New Roman" panose="02020603050405020304" pitchFamily="18" charset="0"/>
              </a:rPr>
              <a:t>- ‘to be sung’</a:t>
            </a:r>
            <a:endParaRPr lang="de-AT" sz="2400" dirty="0"/>
          </a:p>
          <a:p>
            <a:pPr algn="ctr"/>
            <a:r>
              <a:rPr lang="de-AT" sz="2400" dirty="0"/>
              <a:t>тол-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‘to come’</a:t>
            </a:r>
          </a:p>
          <a:p>
            <a:pPr algn="ctr"/>
            <a:r>
              <a:rPr lang="mi-NZ" sz="2400" dirty="0">
                <a:latin typeface="Calibri" panose="020F0502020204030204" pitchFamily="34" charset="0"/>
                <a:cs typeface="Times New Roman" panose="02020603050405020304" pitchFamily="18" charset="0"/>
              </a:rPr>
              <a:t>пушт-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de-AT" sz="2400" dirty="0">
                <a:effectLst/>
                <a:latin typeface="Calibri" panose="020F0502020204030204" pitchFamily="34" charset="0"/>
                <a:ea typeface="Times New Roman" panose="02020603050405020304" pitchFamily="18" charset="0"/>
                <a:cs typeface="Times New Roman" panose="02020603050405020304" pitchFamily="18" charset="0"/>
              </a:rPr>
              <a:t>to kill</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400" dirty="0"/>
          </a:p>
        </p:txBody>
      </p:sp>
      <p:sp>
        <p:nvSpPr>
          <p:cNvPr id="6" name="Cloud 5">
            <a:extLst>
              <a:ext uri="{FF2B5EF4-FFF2-40B4-BE49-F238E27FC236}">
                <a16:creationId xmlns:a16="http://schemas.microsoft.com/office/drawing/2014/main" id="{4481648D-044E-485F-AFCE-ECAC28E0087F}"/>
              </a:ext>
            </a:extLst>
          </p:cNvPr>
          <p:cNvSpPr/>
          <p:nvPr/>
        </p:nvSpPr>
        <p:spPr>
          <a:xfrm>
            <a:off x="5819775" y="451940"/>
            <a:ext cx="6120000" cy="3476625"/>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i-NZ" sz="2400" dirty="0"/>
              <a:t>кодо- </a:t>
            </a:r>
            <a:r>
              <a:rPr lang="en-GB" sz="2400" dirty="0">
                <a:latin typeface="Calibri" panose="020F0502020204030204" pitchFamily="34" charset="0"/>
                <a:ea typeface="Times New Roman" panose="02020603050405020304" pitchFamily="18" charset="0"/>
                <a:cs typeface="Times New Roman" panose="02020603050405020304" pitchFamily="18" charset="0"/>
              </a:rPr>
              <a:t>‘to leave </a:t>
            </a:r>
            <a:r>
              <a:rPr lang="en-GB" sz="2400" dirty="0" err="1">
                <a:latin typeface="Calibri" panose="020F0502020204030204" pitchFamily="34" charset="0"/>
                <a:ea typeface="Times New Roman" panose="02020603050405020304" pitchFamily="18" charset="0"/>
                <a:cs typeface="Times New Roman" panose="02020603050405020304" pitchFamily="18" charset="0"/>
              </a:rPr>
              <a:t>sth</a:t>
            </a:r>
            <a:r>
              <a:rPr lang="en-GB" sz="2400" dirty="0">
                <a:latin typeface="Calibri" panose="020F0502020204030204" pitchFamily="34" charset="0"/>
                <a:ea typeface="Times New Roman" panose="02020603050405020304" pitchFamily="18" charset="0"/>
                <a:cs typeface="Times New Roman" panose="02020603050405020304" pitchFamily="18" charset="0"/>
              </a:rPr>
              <a:t>. </a:t>
            </a:r>
            <a:r>
              <a:rPr lang="en-GB" sz="2400" dirty="0" err="1">
                <a:latin typeface="Calibri" panose="020F0502020204030204" pitchFamily="34" charset="0"/>
                <a:ea typeface="Times New Roman" panose="02020603050405020304" pitchFamily="18" charset="0"/>
                <a:cs typeface="Times New Roman" panose="02020603050405020304" pitchFamily="18" charset="0"/>
              </a:rPr>
              <a:t>swh</a:t>
            </a:r>
            <a:r>
              <a:rPr lang="en-GB" sz="2400" dirty="0">
                <a:latin typeface="Calibri" panose="020F0502020204030204" pitchFamily="34" charset="0"/>
                <a:ea typeface="Times New Roman" panose="02020603050405020304" pitchFamily="18" charset="0"/>
                <a:cs typeface="Times New Roman" panose="02020603050405020304" pitchFamily="18" charset="0"/>
              </a:rPr>
              <a:t>.’</a:t>
            </a:r>
          </a:p>
          <a:p>
            <a:pPr algn="ctr"/>
            <a:r>
              <a:rPr lang="de-AT" sz="2400" dirty="0"/>
              <a:t>шинче- ‘to sit’</a:t>
            </a:r>
          </a:p>
          <a:p>
            <a:pPr algn="ctr"/>
            <a:r>
              <a:rPr lang="mi-NZ" sz="2400" dirty="0">
                <a:latin typeface="Calibri" panose="020F0502020204030204" pitchFamily="34" charset="0"/>
                <a:cs typeface="Times New Roman" panose="02020603050405020304" pitchFamily="18" charset="0"/>
              </a:rPr>
              <a:t>муралте- ‘to sing a little’</a:t>
            </a:r>
            <a:endParaRPr lang="de-AT" sz="2400" dirty="0"/>
          </a:p>
          <a:p>
            <a:pPr algn="ctr"/>
            <a:r>
              <a:rPr lang="de-AT" sz="2400" dirty="0"/>
              <a:t>толо-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‘to steal’</a:t>
            </a:r>
          </a:p>
          <a:p>
            <a:pPr algn="ctr"/>
            <a:r>
              <a:rPr lang="mi-NZ" sz="2400" dirty="0">
                <a:latin typeface="Calibri" panose="020F0502020204030204" pitchFamily="34" charset="0"/>
                <a:cs typeface="Times New Roman" panose="02020603050405020304" pitchFamily="18" charset="0"/>
              </a:rPr>
              <a:t>мале- </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r>
              <a:rPr lang="de-AT" sz="2400" dirty="0">
                <a:effectLst/>
                <a:latin typeface="Calibri" panose="020F0502020204030204" pitchFamily="34" charset="0"/>
                <a:ea typeface="Times New Roman" panose="02020603050405020304" pitchFamily="18" charset="0"/>
                <a:cs typeface="Times New Roman" panose="02020603050405020304" pitchFamily="18" charset="0"/>
              </a:rPr>
              <a:t>to sleep</a:t>
            </a: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GB" sz="2400" dirty="0"/>
          </a:p>
        </p:txBody>
      </p:sp>
      <p:sp>
        <p:nvSpPr>
          <p:cNvPr id="32" name="Cloud 31">
            <a:extLst>
              <a:ext uri="{FF2B5EF4-FFF2-40B4-BE49-F238E27FC236}">
                <a16:creationId xmlns:a16="http://schemas.microsoft.com/office/drawing/2014/main" id="{CFD8FE7F-D80C-4164-8704-49835AB77A6B}"/>
              </a:ext>
            </a:extLst>
          </p:cNvPr>
          <p:cNvSpPr/>
          <p:nvPr/>
        </p:nvSpPr>
        <p:spPr>
          <a:xfrm>
            <a:off x="5819775" y="440287"/>
            <a:ext cx="6120000" cy="3476625"/>
          </a:xfrm>
          <a:prstGeom prst="cloud">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mi-NZ" sz="2400" u="sng" dirty="0"/>
              <a:t>кодаш</a:t>
            </a:r>
            <a:endParaRPr lang="en-GB" sz="2400" u="sng"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de-AT" sz="2400" u="sng" dirty="0"/>
              <a:t>шинчаш</a:t>
            </a:r>
          </a:p>
          <a:p>
            <a:pPr algn="ctr"/>
            <a:r>
              <a:rPr lang="en-GB" sz="2400" u="sng" dirty="0" err="1">
                <a:latin typeface="Calibri" panose="020F0502020204030204" pitchFamily="34" charset="0"/>
                <a:cs typeface="Times New Roman" panose="02020603050405020304" pitchFamily="18" charset="0"/>
              </a:rPr>
              <a:t>муралт</a:t>
            </a:r>
            <a:r>
              <a:rPr lang="mi-NZ" sz="2400" u="sng" dirty="0">
                <a:latin typeface="Calibri" panose="020F0502020204030204" pitchFamily="34" charset="0"/>
                <a:cs typeface="Times New Roman" panose="02020603050405020304" pitchFamily="18" charset="0"/>
              </a:rPr>
              <a:t>аш</a:t>
            </a:r>
            <a:endParaRPr lang="de-AT" sz="2400" u="sng" dirty="0"/>
          </a:p>
          <a:p>
            <a:pPr algn="ctr"/>
            <a:r>
              <a:rPr lang="de-AT" sz="2400" u="sng" dirty="0"/>
              <a:t>тол</a:t>
            </a:r>
            <a:r>
              <a:rPr lang="mi-NZ" sz="2400" u="sng" dirty="0"/>
              <a:t>аш</a:t>
            </a:r>
            <a:endParaRPr lang="en-GB" sz="2400" u="sng"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mi-NZ" sz="2400" dirty="0">
                <a:latin typeface="Calibri" panose="020F0502020204030204" pitchFamily="34" charset="0"/>
                <a:cs typeface="Times New Roman" panose="02020603050405020304" pitchFamily="18" charset="0"/>
              </a:rPr>
              <a:t>малаш</a:t>
            </a:r>
            <a:endParaRPr lang="en-GB" sz="2400" dirty="0"/>
          </a:p>
        </p:txBody>
      </p:sp>
      <p:sp>
        <p:nvSpPr>
          <p:cNvPr id="31" name="Cloud 30">
            <a:extLst>
              <a:ext uri="{FF2B5EF4-FFF2-40B4-BE49-F238E27FC236}">
                <a16:creationId xmlns:a16="http://schemas.microsoft.com/office/drawing/2014/main" id="{37DC76F6-DAA2-4A49-9CC2-6174C6211707}"/>
              </a:ext>
            </a:extLst>
          </p:cNvPr>
          <p:cNvSpPr/>
          <p:nvPr/>
        </p:nvSpPr>
        <p:spPr>
          <a:xfrm>
            <a:off x="133723" y="3062287"/>
            <a:ext cx="6120000" cy="34766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sz="2400" u="sng" dirty="0"/>
              <a:t>код</a:t>
            </a:r>
            <a:r>
              <a:rPr lang="de-AT" sz="2400" u="sng" dirty="0"/>
              <a:t>аш</a:t>
            </a:r>
            <a:endParaRPr lang="en-GB" sz="2400" u="sng"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de-AT" sz="2400" u="sng" dirty="0"/>
              <a:t>шинчаш</a:t>
            </a:r>
          </a:p>
          <a:p>
            <a:pPr algn="ctr"/>
            <a:r>
              <a:rPr lang="en-GB" sz="2400" u="sng" dirty="0" err="1">
                <a:latin typeface="Calibri" panose="020F0502020204030204" pitchFamily="34" charset="0"/>
                <a:cs typeface="Times New Roman" panose="02020603050405020304" pitchFamily="18" charset="0"/>
              </a:rPr>
              <a:t>муралт</a:t>
            </a:r>
            <a:r>
              <a:rPr lang="mi-NZ" sz="2400" u="sng" dirty="0">
                <a:latin typeface="Calibri" panose="020F0502020204030204" pitchFamily="34" charset="0"/>
                <a:cs typeface="Times New Roman" panose="02020603050405020304" pitchFamily="18" charset="0"/>
              </a:rPr>
              <a:t>аш</a:t>
            </a:r>
            <a:endParaRPr lang="de-AT" sz="2400" u="sng" dirty="0"/>
          </a:p>
          <a:p>
            <a:pPr algn="ctr"/>
            <a:r>
              <a:rPr lang="de-AT" sz="2400" u="sng" dirty="0"/>
              <a:t>тол</a:t>
            </a:r>
            <a:r>
              <a:rPr lang="mi-NZ" sz="2400" u="sng" dirty="0"/>
              <a:t>аш</a:t>
            </a:r>
            <a:endParaRPr lang="en-GB" sz="2400" u="sng" dirty="0">
              <a:latin typeface="Calibri" panose="020F0502020204030204" pitchFamily="34" charset="0"/>
              <a:ea typeface="Times New Roman" panose="02020603050405020304" pitchFamily="18" charset="0"/>
              <a:cs typeface="Times New Roman" panose="02020603050405020304" pitchFamily="18" charset="0"/>
            </a:endParaRPr>
          </a:p>
          <a:p>
            <a:pPr algn="ctr"/>
            <a:r>
              <a:rPr lang="mi-NZ" sz="2400" dirty="0">
                <a:latin typeface="Calibri" panose="020F0502020204030204" pitchFamily="34" charset="0"/>
                <a:cs typeface="Times New Roman" panose="02020603050405020304" pitchFamily="18" charset="0"/>
              </a:rPr>
              <a:t>пушташ</a:t>
            </a:r>
            <a:endParaRPr lang="en-GB" sz="2400" dirty="0"/>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sp>
        <p:nvSpPr>
          <p:cNvPr id="7" name="Content Placeholder 2">
            <a:extLst>
              <a:ext uri="{FF2B5EF4-FFF2-40B4-BE49-F238E27FC236}">
                <a16:creationId xmlns:a16="http://schemas.microsoft.com/office/drawing/2014/main" id="{B2DF2873-2D42-4D49-9BE1-4774A2B439BB}"/>
              </a:ext>
            </a:extLst>
          </p:cNvPr>
          <p:cNvSpPr txBox="1">
            <a:spLocks/>
          </p:cNvSpPr>
          <p:nvPr/>
        </p:nvSpPr>
        <p:spPr>
          <a:xfrm>
            <a:off x="719698" y="2627178"/>
            <a:ext cx="3297848" cy="9732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dirty="0"/>
              <a:t>Conjugation I</a:t>
            </a:r>
          </a:p>
          <a:p>
            <a:pPr marL="0" indent="0" algn="ctr">
              <a:buFont typeface="Arial" panose="020B0604020202020204" pitchFamily="34" charset="0"/>
              <a:buNone/>
            </a:pPr>
            <a:r>
              <a:rPr lang="de-AT" dirty="0"/>
              <a:t>(stem -C, -</a:t>
            </a:r>
            <a:r>
              <a:rPr lang="mi-NZ" dirty="0"/>
              <a:t>у, -ӱ)</a:t>
            </a:r>
            <a:endParaRPr lang="en-GB" dirty="0"/>
          </a:p>
        </p:txBody>
      </p:sp>
      <p:sp>
        <p:nvSpPr>
          <p:cNvPr id="8" name="Content Placeholder 2">
            <a:extLst>
              <a:ext uri="{FF2B5EF4-FFF2-40B4-BE49-F238E27FC236}">
                <a16:creationId xmlns:a16="http://schemas.microsoft.com/office/drawing/2014/main" id="{B409C621-3EC1-4B93-A012-302DA18C5905}"/>
              </a:ext>
            </a:extLst>
          </p:cNvPr>
          <p:cNvSpPr txBox="1">
            <a:spLocks/>
          </p:cNvSpPr>
          <p:nvPr/>
        </p:nvSpPr>
        <p:spPr>
          <a:xfrm>
            <a:off x="8153400" y="3332028"/>
            <a:ext cx="3297848" cy="97327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AT" dirty="0"/>
              <a:t>Conjugation II</a:t>
            </a:r>
          </a:p>
          <a:p>
            <a:pPr marL="0" indent="0" algn="ctr">
              <a:buFont typeface="Arial" panose="020B0604020202020204" pitchFamily="34" charset="0"/>
              <a:buNone/>
            </a:pPr>
            <a:r>
              <a:rPr lang="de-AT" dirty="0"/>
              <a:t>(stem -Е</a:t>
            </a:r>
            <a:r>
              <a:rPr lang="mi-NZ" dirty="0"/>
              <a:t>)</a:t>
            </a:r>
            <a:endParaRPr lang="en-GB" dirty="0"/>
          </a:p>
        </p:txBody>
      </p:sp>
      <p:sp>
        <p:nvSpPr>
          <p:cNvPr id="11" name="Content Placeholder 2">
            <a:extLst>
              <a:ext uri="{FF2B5EF4-FFF2-40B4-BE49-F238E27FC236}">
                <a16:creationId xmlns:a16="http://schemas.microsoft.com/office/drawing/2014/main" id="{6641F09F-8E7B-4598-A642-C58FDAE1E7AB}"/>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 infinitive -аш (deletes -E):</a:t>
            </a:r>
            <a:endParaRPr lang="en-GB" dirty="0"/>
          </a:p>
        </p:txBody>
      </p:sp>
    </p:spTree>
    <p:extLst>
      <p:ext uri="{BB962C8B-B14F-4D97-AF65-F5344CB8AC3E}">
        <p14:creationId xmlns:p14="http://schemas.microsoft.com/office/powerpoint/2010/main" val="165366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 Verbs</a:t>
            </a: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3076299199"/>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mi-NZ" sz="2800" dirty="0"/>
                        <a:t>шинч- ‘to sit down’ &gt;</a:t>
                      </a:r>
                    </a:p>
                    <a:p>
                      <a:r>
                        <a:rPr lang="mi-NZ" sz="2800" dirty="0"/>
                        <a:t>ш</a:t>
                      </a:r>
                      <a:r>
                        <a:rPr lang="de-AT" sz="2800" dirty="0"/>
                        <a:t>инч</a:t>
                      </a:r>
                      <a:r>
                        <a:rPr lang="de-AT" sz="2800" b="1" dirty="0"/>
                        <a:t>а</a:t>
                      </a:r>
                      <a:r>
                        <a:rPr lang="de-AT"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-ам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mi-NZ" sz="2800" dirty="0"/>
                        <a:t>шинч</a:t>
                      </a:r>
                      <a:r>
                        <a:rPr lang="mi-NZ" sz="2800" b="1" dirty="0"/>
                        <a:t>а</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шинч</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230613915"/>
                  </a:ext>
                </a:extLst>
              </a:tr>
              <a:tr h="359625">
                <a:tc>
                  <a:txBody>
                    <a:bodyPr/>
                    <a:lstStyle/>
                    <a:p>
                      <a:r>
                        <a:rPr lang="mi-NZ" sz="2800" dirty="0"/>
                        <a:t>-еш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az-Cyrl-AZ" sz="2800" dirty="0"/>
                        <a:t>ш</a:t>
                      </a:r>
                      <a:r>
                        <a:rPr lang="mi-NZ" sz="2800" dirty="0"/>
                        <a:t>инч</a:t>
                      </a:r>
                      <a:r>
                        <a:rPr lang="mi-NZ" sz="2800" b="1" dirty="0"/>
                        <a:t>е</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-ына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az-Cyrl-AZ" sz="2800" dirty="0"/>
                        <a:t>ш</a:t>
                      </a:r>
                      <a:r>
                        <a:rPr lang="mi-NZ" sz="2800" dirty="0"/>
                        <a:t>инчын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-ыда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az-Cyrl-AZ" sz="2800" dirty="0"/>
                        <a:t>ш</a:t>
                      </a:r>
                      <a:r>
                        <a:rPr lang="mi-NZ" sz="2800" dirty="0"/>
                        <a:t>инчыд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ш</a:t>
                      </a:r>
                      <a:r>
                        <a:rPr lang="mi-NZ" sz="2800" b="1" dirty="0"/>
                        <a:t>и</a:t>
                      </a:r>
                      <a:r>
                        <a:rPr lang="mi-NZ" sz="2800" dirty="0"/>
                        <a:t>нчыт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1248990394"/>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II: </a:t>
                      </a:r>
                      <a:r>
                        <a:rPr lang="mi-NZ" sz="2800" dirty="0"/>
                        <a:t>шинче- ‘to sit’ &gt;</a:t>
                      </a:r>
                    </a:p>
                    <a:p>
                      <a:r>
                        <a:rPr lang="mi-NZ" sz="2800" dirty="0"/>
                        <a:t>ш</a:t>
                      </a:r>
                      <a:r>
                        <a:rPr lang="de-AT" sz="2800" dirty="0"/>
                        <a:t>инч</a:t>
                      </a:r>
                      <a:r>
                        <a:rPr lang="de-AT" sz="2800" b="1" dirty="0"/>
                        <a:t>а</a:t>
                      </a:r>
                      <a:r>
                        <a:rPr lang="de-AT"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-ем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az-Cyrl-AZ" sz="2800" dirty="0"/>
                        <a:t>ш</a:t>
                      </a:r>
                      <a:r>
                        <a:rPr lang="mi-NZ" sz="2800" dirty="0"/>
                        <a:t>инч</a:t>
                      </a:r>
                      <a:r>
                        <a:rPr lang="mi-NZ" sz="2800" b="1" dirty="0"/>
                        <a:t>е</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mi-NZ" sz="2800" dirty="0"/>
                        <a:t>-ет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az-Cyrl-AZ" sz="2800" dirty="0"/>
                        <a:t>ш</a:t>
                      </a:r>
                      <a:r>
                        <a:rPr lang="mi-NZ" sz="2800" dirty="0"/>
                        <a:t>инч</a:t>
                      </a:r>
                      <a:r>
                        <a:rPr lang="mi-NZ" sz="2800" b="1" dirty="0"/>
                        <a:t>е</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230613915"/>
                  </a:ext>
                </a:extLst>
              </a:tr>
              <a:tr h="359625">
                <a:tc>
                  <a:txBody>
                    <a:bodyPr/>
                    <a:lstStyle/>
                    <a:p>
                      <a:r>
                        <a:rPr lang="mi-NZ" sz="2800" dirty="0"/>
                        <a:t>-а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az-Cyrl-AZ" sz="2800" dirty="0"/>
                        <a:t>ш</a:t>
                      </a:r>
                      <a:r>
                        <a:rPr lang="mi-NZ" sz="2800" dirty="0"/>
                        <a:t>инч</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-ена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az-Cyrl-AZ" sz="2800" dirty="0"/>
                        <a:t>ш</a:t>
                      </a:r>
                      <a:r>
                        <a:rPr lang="mi-NZ" sz="2800" dirty="0"/>
                        <a:t>инчен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-еда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az-Cyrl-AZ" sz="2800" dirty="0"/>
                        <a:t>ш</a:t>
                      </a:r>
                      <a:r>
                        <a:rPr lang="mi-NZ" sz="2800" dirty="0"/>
                        <a:t>инчед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шинч</a:t>
                      </a:r>
                      <a:r>
                        <a:rPr lang="mi-NZ" sz="2800" b="1" dirty="0"/>
                        <a:t>а</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
        <p:nvSpPr>
          <p:cNvPr id="32" name="TextBox 31">
            <a:extLst>
              <a:ext uri="{FF2B5EF4-FFF2-40B4-BE49-F238E27FC236}">
                <a16:creationId xmlns:a16="http://schemas.microsoft.com/office/drawing/2014/main" id="{0020CA25-EBBF-4090-B9C3-9E26DFFEDD92}"/>
              </a:ext>
            </a:extLst>
          </p:cNvPr>
          <p:cNvSpPr txBox="1"/>
          <p:nvPr/>
        </p:nvSpPr>
        <p:spPr>
          <a:xfrm>
            <a:off x="6981093" y="694023"/>
            <a:ext cx="437270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ctr">
              <a:buNone/>
            </a:pPr>
            <a:r>
              <a:rPr lang="de-AT" dirty="0">
                <a:latin typeface="Calibri" panose="020F0502020204030204" pitchFamily="34" charset="0"/>
                <a:ea typeface="PMingLiU" panose="02020500000000000000" pitchFamily="18" charset="-120"/>
                <a:cs typeface="Calibri" panose="020F0502020204030204" pitchFamily="34" charset="0"/>
              </a:rPr>
              <a:t>Present(-future) tense, indicative, affirmative</a:t>
            </a:r>
            <a:endParaRPr lang="de-AT" sz="1800" dirty="0">
              <a:latin typeface="Calibri" panose="020F0502020204030204" pitchFamily="34" charset="0"/>
              <a:ea typeface="PMingLiU"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233196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Verbs</a:t>
            </a:r>
          </a:p>
          <a:p>
            <a:pPr marL="0" indent="0" algn="just">
              <a:spcBef>
                <a:spcPts val="1200"/>
              </a:spcBef>
              <a:buNone/>
            </a:pP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a:p>
            <a:pPr marL="742950" indent="-742950" algn="just">
              <a:spcBef>
                <a:spcPts val="1200"/>
              </a:spcBef>
              <a:buAutoNum type="arabicPeriod"/>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272357406"/>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mi-NZ" sz="2800" dirty="0"/>
                        <a:t>šinč́- ‘to sit down’ &gt;</a:t>
                      </a:r>
                    </a:p>
                    <a:p>
                      <a:r>
                        <a:rPr lang="mi-NZ" sz="2800" dirty="0"/>
                        <a:t>šinč́</a:t>
                      </a:r>
                      <a:r>
                        <a:rPr lang="mi-NZ" sz="2800" b="1" dirty="0"/>
                        <a:t>a</a:t>
                      </a:r>
                      <a:r>
                        <a:rPr lang="mi-NZ" sz="2800" dirty="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-am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mi-NZ" sz="2800"/>
                        <a:t>šinč́</a:t>
                      </a:r>
                      <a:r>
                        <a:rPr lang="mi-NZ" sz="2800" b="1"/>
                        <a:t>a</a:t>
                      </a:r>
                      <a:r>
                        <a:rPr lang="mi-NZ" sz="2800"/>
                        <a:t>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a:t>šinč́</a:t>
                      </a:r>
                      <a:r>
                        <a:rPr lang="mi-NZ" sz="2800" b="1"/>
                        <a:t>a</a:t>
                      </a:r>
                      <a:r>
                        <a:rPr lang="mi-NZ" sz="280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230613915"/>
                  </a:ext>
                </a:extLst>
              </a:tr>
              <a:tr h="359625">
                <a:tc>
                  <a:txBody>
                    <a:bodyPr/>
                    <a:lstStyle/>
                    <a:p>
                      <a:r>
                        <a:rPr lang="mi-NZ" sz="2800" dirty="0"/>
                        <a:t>-eš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en-GB" sz="2800"/>
                        <a:t>šinč́</a:t>
                      </a:r>
                      <a:r>
                        <a:rPr lang="en-GB" sz="2800" b="1"/>
                        <a:t>e</a:t>
                      </a:r>
                      <a:r>
                        <a:rPr lang="en-GB" sz="280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-ə̑na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a:t>šinč́ə</a:t>
                      </a:r>
                      <a:r>
                        <a:rPr lang="en-GB" sz="2800" dirty="0" err="1"/>
                        <a:t>̑</a:t>
                      </a:r>
                      <a:r>
                        <a:rPr lang="en-GB" sz="2800" b="0" dirty="0" err="1"/>
                        <a:t>n</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-ə̑da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a:t>šinč́ə</a:t>
                      </a:r>
                      <a:r>
                        <a:rPr lang="en-GB" sz="2800" dirty="0" err="1"/>
                        <a:t>̑d</a:t>
                      </a:r>
                      <a:r>
                        <a:rPr lang="en-GB" sz="2800" b="1" dirty="0" err="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-ə̑t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a:t>š</a:t>
                      </a:r>
                      <a:r>
                        <a:rPr lang="mi-NZ" sz="2800" b="1"/>
                        <a:t>i</a:t>
                      </a:r>
                      <a:r>
                        <a:rPr lang="mi-NZ" sz="2800"/>
                        <a:t>nč́ə</a:t>
                      </a:r>
                      <a:r>
                        <a:rPr lang="mi-NZ" sz="2800" dirty="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4142104556"/>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II</a:t>
                      </a:r>
                      <a:r>
                        <a:rPr lang="de-AT" sz="2800"/>
                        <a:t>: </a:t>
                      </a:r>
                      <a:r>
                        <a:rPr lang="en-GB" sz="2800"/>
                        <a:t>šinč́e</a:t>
                      </a:r>
                      <a:r>
                        <a:rPr lang="mi-NZ" sz="2800" dirty="0"/>
                        <a:t>- ‘to sit’ &gt;</a:t>
                      </a:r>
                    </a:p>
                    <a:p>
                      <a:r>
                        <a:rPr lang="mi-NZ" sz="2800"/>
                        <a:t>šinč́</a:t>
                      </a:r>
                      <a:r>
                        <a:rPr lang="mi-NZ" sz="2800" b="1"/>
                        <a:t>a</a:t>
                      </a:r>
                      <a:r>
                        <a:rPr lang="mi-NZ" sz="2800"/>
                        <a:t>š</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-em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en-GB" sz="2800"/>
                        <a:t>šinč́</a:t>
                      </a:r>
                      <a:r>
                        <a:rPr lang="en-GB" sz="2800" b="1"/>
                        <a:t>e</a:t>
                      </a:r>
                      <a:r>
                        <a:rPr lang="en-GB" sz="2800"/>
                        <a:t>m</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mi-NZ" sz="2800" dirty="0"/>
                        <a:t>-et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a:t>šinč́</a:t>
                      </a:r>
                      <a:r>
                        <a:rPr lang="en-GB" sz="2800" b="1"/>
                        <a:t>e</a:t>
                      </a:r>
                      <a:r>
                        <a:rPr lang="en-GB" sz="280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230613915"/>
                  </a:ext>
                </a:extLst>
              </a:tr>
              <a:tr h="359625">
                <a:tc>
                  <a:txBody>
                    <a:bodyPr/>
                    <a:lstStyle/>
                    <a:p>
                      <a:r>
                        <a:rPr lang="mi-NZ" sz="2800" dirty="0"/>
                        <a:t>-a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sz="2800"/>
                        <a:t>šinč́</a:t>
                      </a:r>
                      <a:r>
                        <a:rPr lang="mi-NZ" sz="2800" b="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-ena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a:t>šinč́en</a:t>
                      </a:r>
                      <a:r>
                        <a:rPr lang="en-GB" sz="2800" b="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-eda</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en-GB" sz="2800"/>
                        <a:t>šinč́ed</a:t>
                      </a:r>
                      <a:r>
                        <a:rPr lang="en-GB" sz="2800" b="1"/>
                        <a:t>a</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-at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a:t>šinč́</a:t>
                      </a:r>
                      <a:r>
                        <a:rPr lang="mi-NZ" sz="2800" b="1"/>
                        <a:t>a</a:t>
                      </a:r>
                      <a:r>
                        <a:rPr lang="mi-NZ" sz="2800"/>
                        <a:t>t</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
        <p:nvSpPr>
          <p:cNvPr id="7" name="TextBox 6">
            <a:extLst>
              <a:ext uri="{FF2B5EF4-FFF2-40B4-BE49-F238E27FC236}">
                <a16:creationId xmlns:a16="http://schemas.microsoft.com/office/drawing/2014/main" id="{AC67E98D-45F5-424B-ABEE-955F84199BE1}"/>
              </a:ext>
            </a:extLst>
          </p:cNvPr>
          <p:cNvSpPr txBox="1"/>
          <p:nvPr/>
        </p:nvSpPr>
        <p:spPr>
          <a:xfrm>
            <a:off x="6981093" y="694023"/>
            <a:ext cx="437270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ctr">
              <a:buNone/>
            </a:pPr>
            <a:r>
              <a:rPr lang="de-AT" dirty="0">
                <a:latin typeface="Calibri" panose="020F0502020204030204" pitchFamily="34" charset="0"/>
                <a:ea typeface="PMingLiU" panose="02020500000000000000" pitchFamily="18" charset="-120"/>
                <a:cs typeface="Calibri" panose="020F0502020204030204" pitchFamily="34" charset="0"/>
              </a:rPr>
              <a:t>Present(-future) tense, indicative, affirmative</a:t>
            </a:r>
            <a:endParaRPr lang="de-AT" sz="1800" dirty="0">
              <a:latin typeface="Calibri" panose="020F0502020204030204" pitchFamily="34" charset="0"/>
              <a:ea typeface="PMingLiU"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3966742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5469953"/>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1. Verbs</a:t>
            </a:r>
          </a:p>
          <a:p>
            <a:pPr marL="0" indent="0" algn="just">
              <a:spcBef>
                <a:spcPts val="1200"/>
              </a:spcBef>
              <a:buNone/>
            </a:pP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02</a:t>
            </a:r>
            <a:endParaRPr lang="en-GB"/>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graphicFrame>
        <p:nvGraphicFramePr>
          <p:cNvPr id="11" name="Table 12">
            <a:extLst>
              <a:ext uri="{FF2B5EF4-FFF2-40B4-BE49-F238E27FC236}">
                <a16:creationId xmlns:a16="http://schemas.microsoft.com/office/drawing/2014/main" id="{DB8D3983-B0D0-400A-A24B-6213EB345785}"/>
              </a:ext>
            </a:extLst>
          </p:cNvPr>
          <p:cNvGraphicFramePr>
            <a:graphicFrameLocks noGrp="1"/>
          </p:cNvGraphicFramePr>
          <p:nvPr>
            <p:extLst>
              <p:ext uri="{D42A27DB-BD31-4B8C-83A1-F6EECF244321}">
                <p14:modId xmlns:p14="http://schemas.microsoft.com/office/powerpoint/2010/main" val="3454785119"/>
              </p:ext>
            </p:extLst>
          </p:nvPr>
        </p:nvGraphicFramePr>
        <p:xfrm>
          <a:off x="978876"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 </a:t>
                      </a:r>
                      <a:r>
                        <a:rPr lang="mi-NZ" sz="2800" dirty="0"/>
                        <a:t>лий- ‘to be(come)’ &gt;</a:t>
                      </a:r>
                    </a:p>
                    <a:p>
                      <a:r>
                        <a:rPr lang="mi-NZ" sz="2800" dirty="0"/>
                        <a:t>ли</a:t>
                      </a:r>
                      <a:r>
                        <a:rPr lang="mi-NZ" sz="2800" b="1" dirty="0">
                          <a:solidFill>
                            <a:srgbClr val="FF0000"/>
                          </a:solidFill>
                        </a:rPr>
                        <a:t>я</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-ам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mi-NZ" sz="2800" dirty="0"/>
                        <a:t>ли</a:t>
                      </a:r>
                      <a:r>
                        <a:rPr lang="mi-NZ" sz="2800" b="1" dirty="0">
                          <a:solidFill>
                            <a:srgbClr val="FF0000"/>
                          </a:solidFill>
                        </a:rPr>
                        <a:t>я</a:t>
                      </a:r>
                      <a:r>
                        <a:rPr lang="mi-NZ" sz="2800" b="0" dirty="0"/>
                        <a:t>м</a:t>
                      </a:r>
                      <a:endParaRPr lang="en-GB" sz="2800" b="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ли</a:t>
                      </a:r>
                      <a:r>
                        <a:rPr lang="mi-NZ" sz="2800" b="1" dirty="0">
                          <a:solidFill>
                            <a:srgbClr val="FF0000"/>
                          </a:solidFill>
                        </a:rPr>
                        <a:t>я</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230613915"/>
                  </a:ext>
                </a:extLst>
              </a:tr>
              <a:tr h="359625">
                <a:tc>
                  <a:txBody>
                    <a:bodyPr/>
                    <a:lstStyle/>
                    <a:p>
                      <a:r>
                        <a:rPr lang="mi-NZ" sz="2800" dirty="0"/>
                        <a:t>-еш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sz="2800" dirty="0"/>
                        <a:t>ли</a:t>
                      </a:r>
                      <a:r>
                        <a:rPr lang="mi-NZ" sz="2800" b="1" dirty="0"/>
                        <a:t>е</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-ына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ли</a:t>
                      </a:r>
                      <a:r>
                        <a:rPr lang="mi-NZ" sz="2800" dirty="0">
                          <a:solidFill>
                            <a:srgbClr val="FF0000"/>
                          </a:solidFill>
                        </a:rPr>
                        <a:t>й</a:t>
                      </a:r>
                      <a:r>
                        <a:rPr lang="mi-NZ" sz="2800" dirty="0"/>
                        <a:t>ын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-ыда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ли</a:t>
                      </a:r>
                      <a:r>
                        <a:rPr lang="mi-NZ" sz="2800" dirty="0">
                          <a:solidFill>
                            <a:srgbClr val="FF0000"/>
                          </a:solidFill>
                        </a:rPr>
                        <a:t>й</a:t>
                      </a:r>
                      <a:r>
                        <a:rPr lang="mi-NZ" sz="2800" dirty="0"/>
                        <a:t>ыд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л</a:t>
                      </a:r>
                      <a:r>
                        <a:rPr lang="mi-NZ" sz="2800" b="1" dirty="0"/>
                        <a:t>и</a:t>
                      </a:r>
                      <a:r>
                        <a:rPr lang="mi-NZ" sz="2800" dirty="0">
                          <a:solidFill>
                            <a:srgbClr val="FF0000"/>
                          </a:solidFill>
                        </a:rPr>
                        <a:t>й</a:t>
                      </a:r>
                      <a:r>
                        <a:rPr lang="mi-NZ" sz="2800" dirty="0"/>
                        <a:t>ыт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graphicFrame>
        <p:nvGraphicFramePr>
          <p:cNvPr id="31" name="Table 12">
            <a:extLst>
              <a:ext uri="{FF2B5EF4-FFF2-40B4-BE49-F238E27FC236}">
                <a16:creationId xmlns:a16="http://schemas.microsoft.com/office/drawing/2014/main" id="{582F4400-606D-4D51-96C8-02463B13C567}"/>
              </a:ext>
            </a:extLst>
          </p:cNvPr>
          <p:cNvGraphicFramePr>
            <a:graphicFrameLocks noGrp="1"/>
          </p:cNvGraphicFramePr>
          <p:nvPr>
            <p:extLst>
              <p:ext uri="{D42A27DB-BD31-4B8C-83A1-F6EECF244321}">
                <p14:modId xmlns:p14="http://schemas.microsoft.com/office/powerpoint/2010/main" val="1635915046"/>
              </p:ext>
            </p:extLst>
          </p:nvPr>
        </p:nvGraphicFramePr>
        <p:xfrm>
          <a:off x="6594230" y="1785855"/>
          <a:ext cx="4618800" cy="4053840"/>
        </p:xfrm>
        <a:graphic>
          <a:graphicData uri="http://schemas.openxmlformats.org/drawingml/2006/table">
            <a:tbl>
              <a:tblPr firstRow="1" bandRow="1">
                <a:tableStyleId>{5940675A-B579-460E-94D1-54222C63F5DA}</a:tableStyleId>
              </a:tblPr>
              <a:tblGrid>
                <a:gridCol w="955432">
                  <a:extLst>
                    <a:ext uri="{9D8B030D-6E8A-4147-A177-3AD203B41FA5}">
                      <a16:colId xmlns:a16="http://schemas.microsoft.com/office/drawing/2014/main" val="2589346725"/>
                    </a:ext>
                  </a:extLst>
                </a:gridCol>
                <a:gridCol w="3663368">
                  <a:extLst>
                    <a:ext uri="{9D8B030D-6E8A-4147-A177-3AD203B41FA5}">
                      <a16:colId xmlns:a16="http://schemas.microsoft.com/office/drawing/2014/main" val="1947395096"/>
                    </a:ext>
                  </a:extLst>
                </a:gridCol>
              </a:tblGrid>
              <a:tr h="359625">
                <a:tc>
                  <a:txBody>
                    <a:bodyPr/>
                    <a:lstStyle/>
                    <a:p>
                      <a:endParaRPr lang="en-GB" sz="2800" dirty="0"/>
                    </a:p>
                  </a:txBody>
                  <a:tcP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de-AT" sz="2800" dirty="0"/>
                        <a:t>II: </a:t>
                      </a:r>
                      <a:r>
                        <a:rPr lang="mi-NZ" sz="2800" dirty="0"/>
                        <a:t>кае- ‘to go’ &gt;</a:t>
                      </a:r>
                    </a:p>
                    <a:p>
                      <a:r>
                        <a:rPr lang="mi-NZ" sz="2800" dirty="0"/>
                        <a:t>ка</a:t>
                      </a:r>
                      <a:r>
                        <a:rPr lang="mi-NZ" sz="2800" b="1" dirty="0">
                          <a:solidFill>
                            <a:srgbClr val="FF0000"/>
                          </a:solidFill>
                        </a:rPr>
                        <a:t>я</a:t>
                      </a:r>
                      <a:r>
                        <a:rPr lang="mi-NZ" sz="2800" dirty="0"/>
                        <a:t>ш</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3691910"/>
                  </a:ext>
                </a:extLst>
              </a:tr>
              <a:tr h="359625">
                <a:tc>
                  <a:txBody>
                    <a:bodyPr/>
                    <a:lstStyle/>
                    <a:p>
                      <a:r>
                        <a:rPr lang="de-AT" sz="2800" dirty="0"/>
                        <a:t>-ем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tc>
                  <a:txBody>
                    <a:bodyPr/>
                    <a:lstStyle/>
                    <a:p>
                      <a:r>
                        <a:rPr lang="mi-NZ" sz="2800" dirty="0"/>
                        <a:t>ка</a:t>
                      </a:r>
                      <a:r>
                        <a:rPr lang="mi-NZ" sz="2800" b="1" dirty="0"/>
                        <a:t>е</a:t>
                      </a:r>
                      <a:r>
                        <a:rPr lang="mi-NZ" sz="2800" dirty="0"/>
                        <a:t>м</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180806584"/>
                  </a:ext>
                </a:extLst>
              </a:tr>
              <a:tr h="359625">
                <a:tc>
                  <a:txBody>
                    <a:bodyPr/>
                    <a:lstStyle/>
                    <a:p>
                      <a:r>
                        <a:rPr lang="mi-NZ" sz="2800" dirty="0"/>
                        <a:t>-ет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ка</a:t>
                      </a:r>
                      <a:r>
                        <a:rPr lang="mi-NZ" sz="2800" b="1" dirty="0"/>
                        <a:t>е</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230613915"/>
                  </a:ext>
                </a:extLst>
              </a:tr>
              <a:tr h="359625">
                <a:tc>
                  <a:txBody>
                    <a:bodyPr/>
                    <a:lstStyle/>
                    <a:p>
                      <a:r>
                        <a:rPr lang="mi-NZ" sz="2800" dirty="0"/>
                        <a:t>-а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r>
                        <a:rPr lang="mi-NZ" sz="2800" dirty="0"/>
                        <a:t>ка</a:t>
                      </a:r>
                      <a:r>
                        <a:rPr lang="mi-NZ" sz="2800" b="1" dirty="0">
                          <a:solidFill>
                            <a:srgbClr val="FF0000"/>
                          </a:solidFill>
                        </a:rPr>
                        <a:t>я</a:t>
                      </a:r>
                      <a:endParaRPr lang="en-GB" sz="2800" b="1" dirty="0">
                        <a:solidFill>
                          <a:srgbClr val="FF0000"/>
                        </a:solidFill>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0902497"/>
                  </a:ext>
                </a:extLst>
              </a:tr>
              <a:tr h="359625">
                <a:tc>
                  <a:txBody>
                    <a:bodyPr/>
                    <a:lstStyle/>
                    <a:p>
                      <a:r>
                        <a:rPr lang="mi-NZ" sz="2800" dirty="0"/>
                        <a:t>-ена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каен</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3323258023"/>
                  </a:ext>
                </a:extLst>
              </a:tr>
              <a:tr h="359625">
                <a:tc>
                  <a:txBody>
                    <a:bodyPr/>
                    <a:lstStyle/>
                    <a:p>
                      <a:r>
                        <a:rPr lang="mi-NZ" sz="2800" dirty="0"/>
                        <a:t>-еда</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tc>
                  <a:txBody>
                    <a:bodyPr/>
                    <a:lstStyle/>
                    <a:p>
                      <a:r>
                        <a:rPr lang="mi-NZ" sz="2800" dirty="0"/>
                        <a:t>каед</a:t>
                      </a:r>
                      <a:r>
                        <a:rPr lang="mi-NZ" sz="2800" b="1" dirty="0"/>
                        <a:t>а</a:t>
                      </a:r>
                      <a:endParaRPr lang="en-GB" sz="2800"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62323688"/>
                  </a:ext>
                </a:extLst>
              </a:tr>
              <a:tr h="359625">
                <a:tc>
                  <a:txBody>
                    <a:bodyPr/>
                    <a:lstStyle/>
                    <a:p>
                      <a:r>
                        <a:rPr lang="mi-NZ" sz="2800" dirty="0"/>
                        <a:t>-ат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r>
                        <a:rPr lang="mi-NZ" sz="2800" dirty="0"/>
                        <a:t>ка</a:t>
                      </a:r>
                      <a:r>
                        <a:rPr lang="mi-NZ" sz="2800" b="1" dirty="0">
                          <a:solidFill>
                            <a:srgbClr val="FF0000"/>
                          </a:solidFill>
                        </a:rPr>
                        <a:t>я</a:t>
                      </a:r>
                      <a:r>
                        <a:rPr lang="mi-NZ" sz="2800" dirty="0"/>
                        <a:t>т</a:t>
                      </a:r>
                      <a:endParaRPr lang="en-GB"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270592"/>
                  </a:ext>
                </a:extLst>
              </a:tr>
            </a:tbl>
          </a:graphicData>
        </a:graphic>
      </p:graphicFrame>
      <p:sp>
        <p:nvSpPr>
          <p:cNvPr id="7" name="TextBox 6">
            <a:extLst>
              <a:ext uri="{FF2B5EF4-FFF2-40B4-BE49-F238E27FC236}">
                <a16:creationId xmlns:a16="http://schemas.microsoft.com/office/drawing/2014/main" id="{E0550109-8A8E-477B-A88A-5BD41181F99B}"/>
              </a:ext>
            </a:extLst>
          </p:cNvPr>
          <p:cNvSpPr txBox="1"/>
          <p:nvPr/>
        </p:nvSpPr>
        <p:spPr>
          <a:xfrm>
            <a:off x="6981093" y="694023"/>
            <a:ext cx="4372707"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lgn="ctr">
              <a:buNone/>
            </a:pPr>
            <a:r>
              <a:rPr lang="de-AT" dirty="0">
                <a:latin typeface="Calibri" panose="020F0502020204030204" pitchFamily="34" charset="0"/>
                <a:ea typeface="PMingLiU" panose="02020500000000000000" pitchFamily="18" charset="-120"/>
                <a:cs typeface="Calibri" panose="020F0502020204030204" pitchFamily="34" charset="0"/>
              </a:rPr>
              <a:t>Present(-future) tense, indicative, affirmative</a:t>
            </a:r>
            <a:endParaRPr lang="de-AT" sz="1800" dirty="0">
              <a:latin typeface="Calibri" panose="020F0502020204030204" pitchFamily="34" charset="0"/>
              <a:ea typeface="PMingLiU" panose="02020500000000000000" pitchFamily="18" charset="-120"/>
              <a:cs typeface="Calibri" panose="020F0502020204030204" pitchFamily="34" charset="0"/>
            </a:endParaRPr>
          </a:p>
        </p:txBody>
      </p:sp>
    </p:spTree>
    <p:extLst>
      <p:ext uri="{BB962C8B-B14F-4D97-AF65-F5344CB8AC3E}">
        <p14:creationId xmlns:p14="http://schemas.microsoft.com/office/powerpoint/2010/main" val="473033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2825</Words>
  <Application>Microsoft Office PowerPoint</Application>
  <PresentationFormat>Widescreen</PresentationFormat>
  <Paragraphs>1082</Paragraphs>
  <Slides>43</Slides>
  <Notes>27</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Chapter 02</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Accusative case</vt:lpstr>
      <vt:lpstr>2. Accusative case</vt:lpstr>
      <vt:lpstr>3. Genitive case</vt:lpstr>
      <vt:lpstr>3. Genitive case</vt:lpstr>
      <vt:lpstr>3. Genitive case</vt:lpstr>
      <vt:lpstr>PowerPoint Presentation</vt:lpstr>
      <vt:lpstr>4. Possessive suffixes</vt:lpstr>
      <vt:lpstr>4. Possessive suffixes</vt:lpstr>
      <vt:lpstr>4. Possessive suffixes</vt:lpstr>
      <vt:lpstr>PowerPoint Presentation</vt:lpstr>
      <vt:lpstr>PowerPoint Presentation</vt:lpstr>
      <vt:lpstr>PowerPoint Presentation</vt:lpstr>
      <vt:lpstr>PowerPoint Presentation</vt:lpstr>
      <vt:lpstr>PowerPoint Presentation</vt:lpstr>
      <vt:lpstr>9. Ordinal numbers 1–50</vt:lpstr>
      <vt:lpstr>9. Ordinal numbers 1–50</vt:lpstr>
      <vt:lpstr>9. Ordinal numbers 1–50</vt:lpstr>
      <vt:lpstr>9. Ordinal numbers 1–50</vt:lpstr>
      <vt:lpstr>9. Ordinal numbers 1–50</vt:lpstr>
      <vt:lpstr>9. Ordinal numbers 1–50</vt:lpstr>
      <vt:lpstr>Words and Word usage</vt:lpstr>
      <vt:lpstr>1. Months</vt:lpstr>
      <vt:lpstr>1. Months</vt:lpstr>
      <vt:lpstr>2. The derivational suffix -ан</vt:lpstr>
      <vt:lpstr>3. ден ‘and’</vt:lpstr>
      <vt:lpstr>Text</vt:lpstr>
      <vt:lpstr>PowerPoint Presentation</vt:lpstr>
      <vt:lpstr>Exercises</vt:lpstr>
      <vt:lpstr>PowerPoint Presentation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02</dc:title>
  <dc:creator>Jeremy Bradley</dc:creator>
  <cp:lastModifiedBy>Jeremy moss Bradley</cp:lastModifiedBy>
  <cp:revision>156</cp:revision>
  <dcterms:created xsi:type="dcterms:W3CDTF">2018-12-02T15:34:10Z</dcterms:created>
  <dcterms:modified xsi:type="dcterms:W3CDTF">2024-03-15T13:51:24Z</dcterms:modified>
</cp:coreProperties>
</file>